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comments/comment1.xml" ContentType="application/vnd.openxmlformats-officedocument.presentationml.comments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comments/comment2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.xml" ContentType="application/vnd.openxmlformats-officedocument.presentationml.notesSlid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5.xml" ContentType="application/vnd.openxmlformats-officedocument.drawingml.chartshapes+xml"/>
  <Override PartName="/ppt/charts/chart2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6.xml" ContentType="application/vnd.openxmlformats-officedocument.drawingml.chart+xml"/>
  <Override PartName="/ppt/drawings/drawing6.xml" ContentType="application/vnd.openxmlformats-officedocument.drawingml.chartshapes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drawings/drawing7.xml" ContentType="application/vnd.openxmlformats-officedocument.drawingml.chartshapes+xml"/>
  <Override PartName="/ppt/charts/chart2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8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9.xml" ContentType="application/vnd.openxmlformats-officedocument.drawingml.chartshapes+xml"/>
  <Override PartName="/ppt/charts/chart3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2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omments/comment3.xml" ContentType="application/vnd.openxmlformats-officedocument.presentationml.comments+xml"/>
  <Override PartName="/ppt/charts/chart3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5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3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7"/>
  </p:notesMasterIdLst>
  <p:sldIdLst>
    <p:sldId id="257" r:id="rId2"/>
    <p:sldId id="256" r:id="rId3"/>
    <p:sldId id="305" r:id="rId4"/>
    <p:sldId id="319" r:id="rId5"/>
    <p:sldId id="294" r:id="rId6"/>
    <p:sldId id="262" r:id="rId7"/>
    <p:sldId id="263" r:id="rId8"/>
    <p:sldId id="264" r:id="rId9"/>
    <p:sldId id="306" r:id="rId10"/>
    <p:sldId id="357" r:id="rId11"/>
    <p:sldId id="260" r:id="rId12"/>
    <p:sldId id="268" r:id="rId13"/>
    <p:sldId id="318" r:id="rId14"/>
    <p:sldId id="353" r:id="rId15"/>
    <p:sldId id="354" r:id="rId16"/>
    <p:sldId id="259" r:id="rId17"/>
    <p:sldId id="266" r:id="rId18"/>
    <p:sldId id="267" r:id="rId19"/>
    <p:sldId id="274" r:id="rId20"/>
    <p:sldId id="269" r:id="rId21"/>
    <p:sldId id="270" r:id="rId22"/>
    <p:sldId id="271" r:id="rId23"/>
    <p:sldId id="272" r:id="rId24"/>
    <p:sldId id="273" r:id="rId25"/>
    <p:sldId id="275" r:id="rId26"/>
    <p:sldId id="276" r:id="rId27"/>
    <p:sldId id="277" r:id="rId28"/>
    <p:sldId id="278" r:id="rId29"/>
    <p:sldId id="295" r:id="rId30"/>
    <p:sldId id="286" r:id="rId31"/>
    <p:sldId id="351" r:id="rId32"/>
    <p:sldId id="279" r:id="rId33"/>
    <p:sldId id="280" r:id="rId34"/>
    <p:sldId id="320" r:id="rId35"/>
    <p:sldId id="347" r:id="rId36"/>
    <p:sldId id="350" r:id="rId37"/>
    <p:sldId id="356" r:id="rId38"/>
    <p:sldId id="281" r:id="rId39"/>
    <p:sldId id="298" r:id="rId40"/>
    <p:sldId id="311" r:id="rId41"/>
    <p:sldId id="321" r:id="rId42"/>
    <p:sldId id="302" r:id="rId43"/>
    <p:sldId id="322" r:id="rId44"/>
    <p:sldId id="282" r:id="rId45"/>
    <p:sldId id="312" r:id="rId46"/>
    <p:sldId id="299" r:id="rId47"/>
    <p:sldId id="293" r:id="rId48"/>
    <p:sldId id="314" r:id="rId49"/>
    <p:sldId id="349" r:id="rId50"/>
    <p:sldId id="301" r:id="rId51"/>
    <p:sldId id="323" r:id="rId52"/>
    <p:sldId id="358" r:id="rId53"/>
    <p:sldId id="288" r:id="rId54"/>
    <p:sldId id="292" r:id="rId55"/>
    <p:sldId id="352" r:id="rId5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2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  <p:cmAuthor id="2" name="Наталия Парамонова" initials="НП" lastIdx="1" clrIdx="1">
    <p:extLst>
      <p:ext uri="{19B8F6BF-5375-455C-9EA6-DF929625EA0E}">
        <p15:presenceInfo xmlns:p15="http://schemas.microsoft.com/office/powerpoint/2012/main" userId="Наталия Парамон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00FF00"/>
    <a:srgbClr val="CCFFCC"/>
    <a:srgbClr val="FF99FF"/>
    <a:srgbClr val="CCFF99"/>
    <a:srgbClr val="FFCCCC"/>
    <a:srgbClr val="FFFFFF"/>
    <a:srgbClr val="CCECFF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326" autoAdjust="0"/>
  </p:normalViewPr>
  <p:slideViewPr>
    <p:cSldViewPr>
      <p:cViewPr varScale="1">
        <p:scale>
          <a:sx n="71" d="100"/>
          <a:sy n="71" d="100"/>
        </p:scale>
        <p:origin x="13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78000">
                    <a:schemeClr val="accent5">
                      <a:lumMod val="20000"/>
                      <a:lumOff val="8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1-354E-4DE3-9A4F-89298B0033F6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3-354E-4DE3-9A4F-89298B0033F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4E-4DE3-9A4F-89298B003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7723512"/>
        <c:axId val="157723120"/>
        <c:axId val="0"/>
      </c:bar3DChart>
      <c:catAx>
        <c:axId val="157723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7723120"/>
        <c:crosses val="autoZero"/>
        <c:auto val="1"/>
        <c:lblAlgn val="ctr"/>
        <c:lblOffset val="100"/>
        <c:noMultiLvlLbl val="0"/>
      </c:catAx>
      <c:valAx>
        <c:axId val="157723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7723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81120516238812"/>
          <c:y val="0.25999629993937029"/>
          <c:w val="0.83789028562417223"/>
          <c:h val="0.5543592026186171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84000">
                    <a:schemeClr val="accent1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1-70DB-4AFE-AD02-688735BEA69A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73000">
                    <a:schemeClr val="accent2">
                      <a:lumMod val="60000"/>
                      <a:lumOff val="4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3-70DB-4AFE-AD02-688735BEA69A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DB-4AFE-AD02-688735BEA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7724296"/>
        <c:axId val="157724688"/>
        <c:axId val="0"/>
      </c:bar3DChart>
      <c:catAx>
        <c:axId val="157724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7724688"/>
        <c:crosses val="autoZero"/>
        <c:auto val="1"/>
        <c:lblAlgn val="ctr"/>
        <c:lblOffset val="100"/>
        <c:noMultiLvlLbl val="0"/>
      </c:catAx>
      <c:valAx>
        <c:axId val="157724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7724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7.4759187989772172E-2"/>
          <c:w val="0.34031464213039586"/>
          <c:h val="0.760366823339945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97000">
          <a:schemeClr val="accent2">
            <a:lumMod val="60000"/>
            <a:lumOff val="40000"/>
          </a:schemeClr>
        </a:gs>
        <a:gs pos="88000">
          <a:schemeClr val="bg1">
            <a:lumMod val="85000"/>
          </a:schemeClr>
        </a:gs>
        <a:gs pos="58000">
          <a:schemeClr val="bg1"/>
        </a:gs>
      </a:gsLst>
      <a:lin ang="5400000" scaled="0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99145314603285"/>
          <c:y val="8.6033830263382068E-3"/>
          <c:w val="0.7658160721160181"/>
          <c:h val="0.900098048407747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C5AE-4931-A1B8-A531C92FB6F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C5AE-4931-A1B8-A531C92FB6F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C5AE-4931-A1B8-A531C92FB6F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C5AE-4931-A1B8-A531C92FB6F3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C5AE-4931-A1B8-A531C92FB6F3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C5AE-4931-A1B8-A531C92FB6F3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C5AE-4931-A1B8-A531C92FB6F3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C5AE-4931-A1B8-A531C92FB6F3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C5AE-4931-A1B8-A531C92FB6F3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C5AE-4931-A1B8-A531C92FB6F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5AE-4931-A1B8-A531C92FB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21-4F52-AD3A-B8F746EE59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21-4F52-AD3A-B8F746EE59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21-4F52-AD3A-B8F746EE59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21-4F52-AD3A-B8F746EE593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21-4F52-AD3A-B8F746EE593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321-4F52-AD3A-B8F746EE593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321-4F52-AD3A-B8F746EE593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321-4F52-AD3A-B8F746EE593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321-4F52-AD3A-B8F746EE593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321-4F52-AD3A-B8F746EE593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321-4F52-AD3A-B8F746EE5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A7-456C-933A-615373F846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A7-456C-933A-615373F846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A7-456C-933A-615373F846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A7-456C-933A-615373F8469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1A7-456C-933A-615373F8469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1A7-456C-933A-615373F8469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1A7-456C-933A-615373F8469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1A7-456C-933A-615373F8469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91A7-456C-933A-615373F8469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91A7-456C-933A-615373F8469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1A7-456C-933A-615373F84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4339486553795713"/>
                  <c:y val="-0.12103964679631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DA-4A70-B4A3-9FB64A5312F4}"/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DA-4A70-B4A3-9FB64A5312F4}"/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DA-4A70-B4A3-9FB64A5312F4}"/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DA-4A70-B4A3-9FB64A5312F4}"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DA-4A70-B4A3-9FB64A5312F4}"/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FDA-4A70-B4A3-9FB64A5312F4}"/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DA-4A70-B4A3-9FB64A5312F4}"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FDA-4A70-B4A3-9FB64A5312F4}"/>
                </c:ext>
              </c:extLst>
            </c:dLbl>
            <c:dLbl>
              <c:idx val="8"/>
              <c:layout>
                <c:manualLayout>
                  <c:x val="-0.17715334771120905"/>
                  <c:y val="6.582857983659062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FDA-4A70-B4A3-9FB64A5312F4}"/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FDA-4A70-B4A3-9FB64A5312F4}"/>
                </c:ext>
              </c:extLst>
            </c:dLbl>
            <c:dLbl>
              <c:idx val="10"/>
              <c:layout>
                <c:manualLayout>
                  <c:x val="-0.11328194377498613"/>
                  <c:y val="4.35318027951647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FDA-4A70-B4A3-9FB64A5312F4}"/>
                </c:ext>
              </c:extLst>
            </c:dLbl>
            <c:dLbl>
              <c:idx val="11"/>
              <c:layout>
                <c:manualLayout>
                  <c:x val="-0.10611220049808827"/>
                  <c:y val="-1.48645180276172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1FDA-4A70-B4A3-9FB64A5312F4}"/>
                </c:ext>
              </c:extLst>
            </c:dLbl>
            <c:dLbl>
              <c:idx val="12"/>
              <c:layout>
                <c:manualLayout>
                  <c:x val="-0.15916830074713242"/>
                  <c:y val="-0.133718462015638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FDA-4A70-B4A3-9FB64A5312F4}"/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1FDA-4A70-B4A3-9FB64A5312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bg1">
            <a:lumMod val="85000"/>
          </a:schemeClr>
        </a:gs>
        <a:gs pos="92000">
          <a:schemeClr val="accent2">
            <a:lumMod val="60000"/>
            <a:lumOff val="40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57946215182854E-3"/>
          <c:y val="4.2427079841188757E-2"/>
          <c:w val="0.55394633396348036"/>
          <c:h val="0.820326768589216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bg1">
            <a:lumMod val="85000"/>
          </a:schemeClr>
        </a:gs>
        <a:gs pos="92000">
          <a:schemeClr val="accent2">
            <a:lumMod val="60000"/>
            <a:lumOff val="40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solidFill>
        <a:schemeClr val="bg1">
          <a:lumMod val="6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41555682785826"/>
          <c:y val="0.20306398306630596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2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A9-42E5-AE69-F8E2EFA096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A9-42E5-AE69-F8E2EFA0962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A9-42E5-AE69-F8E2EFA0962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5A9-42E5-AE69-F8E2EFA0962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5A9-42E5-AE69-F8E2EFA0962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5A9-42E5-AE69-F8E2EFA0962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5A9-42E5-AE69-F8E2EFA09625}"/>
              </c:ext>
            </c:extLst>
          </c:dPt>
          <c:dPt>
            <c:idx val="7"/>
            <c:bubble3D val="0"/>
            <c:explosion val="1"/>
            <c:spPr>
              <a:solidFill>
                <a:srgbClr val="FF33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4EB6-4DBD-B43E-2C8F6C186E8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5A9-42E5-AE69-F8E2EFA09625}"/>
                </c:ext>
              </c:extLst>
            </c:dLbl>
            <c:dLbl>
              <c:idx val="7"/>
              <c:layout>
                <c:manualLayout>
                  <c:x val="4.0632634116087437E-3"/>
                  <c:y val="-7.0916916644144495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Январь-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4EB6-4DBD-B43E-2C8F6C186E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июнь</c:v>
                </c:pt>
                <c:pt idx="1">
                  <c:v>июль</c:v>
                </c:pt>
                <c:pt idx="2">
                  <c:v>август</c:v>
                </c:pt>
                <c:pt idx="3">
                  <c:v>сентябрь</c:v>
                </c:pt>
                <c:pt idx="4">
                  <c:v>октябрь</c:v>
                </c:pt>
                <c:pt idx="5">
                  <c:v>ноябрь</c:v>
                </c:pt>
                <c:pt idx="6">
                  <c:v>декабрь</c:v>
                </c:pt>
                <c:pt idx="7">
                  <c:v>январь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3-4CA4-AE63-9F7741C50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4-461D-955A-736E485B358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3664.4</c:v>
                </c:pt>
                <c:pt idx="1">
                  <c:v>3989.3</c:v>
                </c:pt>
                <c:pt idx="2">
                  <c:v>4200</c:v>
                </c:pt>
                <c:pt idx="3">
                  <c:v>4455.1000000000004</c:v>
                </c:pt>
                <c:pt idx="4">
                  <c:v>4736.2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8891960"/>
        <c:axId val="309628392"/>
      </c:lineChart>
      <c:catAx>
        <c:axId val="308891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/>
          <a:lstStyle/>
          <a:p>
            <a:pPr>
              <a:defRPr sz="1100"/>
            </a:pPr>
            <a:endParaRPr lang="ru-RU"/>
          </a:p>
        </c:txPr>
        <c:crossAx val="309628392"/>
        <c:crosses val="autoZero"/>
        <c:auto val="1"/>
        <c:lblAlgn val="ctr"/>
        <c:lblOffset val="50"/>
        <c:noMultiLvlLbl val="0"/>
      </c:catAx>
      <c:valAx>
        <c:axId val="309628392"/>
        <c:scaling>
          <c:orientation val="minMax"/>
          <c:max val="4750"/>
          <c:min val="3600"/>
        </c:scaling>
        <c:delete val="1"/>
        <c:axPos val="l"/>
        <c:majorGridlines/>
        <c:numFmt formatCode="0" sourceLinked="0"/>
        <c:majorTickMark val="out"/>
        <c:minorTickMark val="none"/>
        <c:tickLblPos val="nextTo"/>
        <c:crossAx val="308891960"/>
        <c:crosses val="autoZero"/>
        <c:crossBetween val="between"/>
        <c:majorUnit val="2500"/>
        <c:min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180.1</c:v>
                </c:pt>
                <c:pt idx="1">
                  <c:v>198.3</c:v>
                </c:pt>
                <c:pt idx="2" formatCode="General">
                  <c:v>208.7</c:v>
                </c:pt>
                <c:pt idx="3" formatCode="General">
                  <c:v>221.4</c:v>
                </c:pt>
                <c:pt idx="4" formatCode="General">
                  <c:v>235.4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9630744"/>
        <c:axId val="309630352"/>
      </c:lineChart>
      <c:catAx>
        <c:axId val="309630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309630352"/>
        <c:crosses val="autoZero"/>
        <c:auto val="1"/>
        <c:lblAlgn val="ctr"/>
        <c:lblOffset val="100"/>
        <c:noMultiLvlLbl val="0"/>
      </c:catAx>
      <c:valAx>
        <c:axId val="309630352"/>
        <c:scaling>
          <c:orientation val="minMax"/>
          <c:max val="240"/>
          <c:min val="175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0963074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28525</c:v>
                </c:pt>
                <c:pt idx="1">
                  <c:v>31110</c:v>
                </c:pt>
                <c:pt idx="2">
                  <c:v>32449</c:v>
                </c:pt>
                <c:pt idx="3">
                  <c:v>34589</c:v>
                </c:pt>
                <c:pt idx="4">
                  <c:v>36872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9633096"/>
        <c:axId val="309626432"/>
      </c:lineChart>
      <c:catAx>
        <c:axId val="309633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309626432"/>
        <c:crosses val="autoZero"/>
        <c:auto val="1"/>
        <c:lblAlgn val="ctr"/>
        <c:lblOffset val="100"/>
        <c:noMultiLvlLbl val="0"/>
      </c:catAx>
      <c:valAx>
        <c:axId val="309626432"/>
        <c:scaling>
          <c:orientation val="minMax"/>
          <c:min val="26500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09633096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88-4F05-98E5-372C5C473F7C}"/>
                </c:ext>
              </c:extLst>
            </c:dLbl>
            <c:dLbl>
              <c:idx val="1"/>
              <c:layout>
                <c:manualLayout>
                  <c:x val="-9.471684216157053E-2"/>
                  <c:y val="-0.10401265956204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88-4F05-98E5-372C5C473F7C}"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EA-43C6-8B0D-E0018242E7E9}"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88-4F05-98E5-372C5C473F7C}"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88-4F05-98E5-372C5C473F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872.7</c:v>
                </c:pt>
                <c:pt idx="1">
                  <c:v>869</c:v>
                </c:pt>
                <c:pt idx="2">
                  <c:v>879</c:v>
                </c:pt>
                <c:pt idx="3">
                  <c:v>923</c:v>
                </c:pt>
                <c:pt idx="4">
                  <c:v>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9631920"/>
        <c:axId val="309625648"/>
      </c:lineChart>
      <c:catAx>
        <c:axId val="30963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309625648"/>
        <c:crosses val="autoZero"/>
        <c:auto val="1"/>
        <c:lblAlgn val="ctr"/>
        <c:lblOffset val="100"/>
        <c:noMultiLvlLbl val="0"/>
      </c:catAx>
      <c:valAx>
        <c:axId val="309625648"/>
        <c:scaling>
          <c:orientation val="minMax"/>
          <c:max val="980"/>
          <c:min val="860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0963192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r"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err="1">
                <a:solidFill>
                  <a:schemeClr val="tx1"/>
                </a:solidFill>
              </a:rPr>
              <a:t>млн.руб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c:rich>
      </c:tx>
      <c:layout>
        <c:manualLayout>
          <c:xMode val="edge"/>
          <c:yMode val="edge"/>
          <c:x val="0.86050925925925925"/>
          <c:y val="1.96422286262614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r"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20"/>
      <c:rotY val="4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backWall>
    <c:plotArea>
      <c:layout>
        <c:manualLayout>
          <c:layoutTarget val="inner"/>
          <c:xMode val="edge"/>
          <c:yMode val="edge"/>
          <c:x val="6.5504411546865163E-2"/>
          <c:y val="4.0286734185895477E-2"/>
          <c:w val="0.91832840332555643"/>
          <c:h val="0.802123616564629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">
                  <a:schemeClr val="accent5">
                    <a:lumMod val="60000"/>
                    <a:lumOff val="40000"/>
                  </a:schemeClr>
                </a:gs>
                <a:gs pos="90000">
                  <a:schemeClr val="accent5">
                    <a:lumMod val="50000"/>
                  </a:schemeClr>
                </a:gs>
                <a:gs pos="30000">
                  <a:schemeClr val="accent5">
                    <a:lumMod val="7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9.9200783246306094E-3"/>
                  <c:y val="-5.40083772636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434-4EEA-A157-3E1079F07C41}"/>
                </c:ext>
              </c:extLst>
            </c:dLbl>
            <c:dLbl>
              <c:idx val="1"/>
              <c:layout>
                <c:manualLayout>
                  <c:x val="1.9842239751138708E-2"/>
                  <c:y val="-9.7391459872544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34-4EEA-A157-3E1079F07C41}"/>
                </c:ext>
              </c:extLst>
            </c:dLbl>
            <c:dLbl>
              <c:idx val="2"/>
              <c:layout>
                <c:manualLayout>
                  <c:x val="5.687967540643632E-2"/>
                  <c:y val="-9.1022794333395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34-4EEA-A157-3E1079F07C41}"/>
                </c:ext>
              </c:extLst>
            </c:dLbl>
            <c:dLbl>
              <c:idx val="3"/>
              <c:layout>
                <c:manualLayout>
                  <c:x val="2.1238496648520427E-2"/>
                  <c:y val="-8.2415576237715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34-4EEA-A157-3E1079F07C41}"/>
                </c:ext>
              </c:extLst>
            </c:dLbl>
            <c:dLbl>
              <c:idx val="4"/>
              <c:layout>
                <c:manualLayout>
                  <c:x val="5.3352058104655035E-2"/>
                  <c:y val="-6.280475140198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866.75335546999997</c:v>
                </c:pt>
                <c:pt idx="1">
                  <c:v>1014.91917056</c:v>
                </c:pt>
                <c:pt idx="2">
                  <c:v>943.24356999999998</c:v>
                </c:pt>
                <c:pt idx="3">
                  <c:v>933.12581999999998</c:v>
                </c:pt>
                <c:pt idx="4">
                  <c:v>889.25102000000004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4-4EEA-A157-3E1079F07C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20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1500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angle"/>
            </a:sp3d>
          </c:spPr>
          <c:invertIfNegative val="0"/>
          <c:dLbls>
            <c:dLbl>
              <c:idx val="0"/>
              <c:layout>
                <c:manualLayout>
                  <c:x val="6.5182109395252347E-2"/>
                  <c:y val="-6.0219412767332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34-4EEA-A157-3E1079F07C41}"/>
                </c:ext>
              </c:extLst>
            </c:dLbl>
            <c:dLbl>
              <c:idx val="1"/>
              <c:layout>
                <c:manualLayout>
                  <c:x val="6.1948788097618786E-2"/>
                  <c:y val="-2.2069853389643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434-4EEA-A157-3E1079F07C41}"/>
                </c:ext>
              </c:extLst>
            </c:dLbl>
            <c:dLbl>
              <c:idx val="2"/>
              <c:layout>
                <c:manualLayout>
                  <c:x val="5.4159260082213084E-2"/>
                  <c:y val="-2.0745761091385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434-4EEA-A157-3E1079F07C41}"/>
                </c:ext>
              </c:extLst>
            </c:dLbl>
            <c:dLbl>
              <c:idx val="3"/>
              <c:layout>
                <c:manualLayout>
                  <c:x val="7.0473419620042221E-2"/>
                  <c:y val="-7.56999185681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434-4EEA-A157-3E1079F07C41}"/>
                </c:ext>
              </c:extLst>
            </c:dLbl>
            <c:dLbl>
              <c:idx val="4"/>
              <c:layout>
                <c:manualLayout>
                  <c:x val="0.10133804577269193"/>
                  <c:y val="-4.7103563551485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Лист1!$C$2:$C$6</c:f>
              <c:numCache>
                <c:formatCode>#\ ##0.0</c:formatCode>
                <c:ptCount val="5"/>
                <c:pt idx="0">
                  <c:v>842.32537596999998</c:v>
                </c:pt>
                <c:pt idx="1">
                  <c:v>1037.2013285099999</c:v>
                </c:pt>
                <c:pt idx="2">
                  <c:v>946.20156999999995</c:v>
                </c:pt>
                <c:pt idx="3">
                  <c:v>933.12581999999998</c:v>
                </c:pt>
                <c:pt idx="4">
                  <c:v>889.25102000000004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4-4EEA-A157-3E1079F07C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gradFill rotWithShape="1">
              <a:gsLst>
                <a:gs pos="100000">
                  <a:srgbClr val="FF0000"/>
                </a:gs>
                <a:gs pos="10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00FF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5434-4EEA-A157-3E1079F07C41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100000">
                    <a:srgbClr val="FF00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solidFill>
                  <a:srgbClr val="7030A0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rgbClr val="7030A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34-4EEA-A157-3E1079F07C41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1-5434-4EEA-A157-3E1079F07C41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7D8B-40F9-AD3C-C44B8B8800B7}"/>
              </c:ext>
            </c:extLst>
          </c:dPt>
          <c:dPt>
            <c:idx val="4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8-A75C-412C-9917-A6C255AB0345}"/>
              </c:ext>
            </c:extLst>
          </c:dPt>
          <c:dLbls>
            <c:dLbl>
              <c:idx val="0"/>
              <c:layout>
                <c:manualLayout>
                  <c:x val="3.755126745176459E-2"/>
                  <c:y val="-4.5337488996805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34-4EEA-A157-3E1079F07C41}"/>
                </c:ext>
              </c:extLst>
            </c:dLbl>
            <c:dLbl>
              <c:idx val="1"/>
              <c:layout>
                <c:manualLayout>
                  <c:x val="4.7398321482798156E-2"/>
                  <c:y val="-3.1969431724147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34-4EEA-A157-3E1079F07C41}"/>
                </c:ext>
              </c:extLst>
            </c:dLbl>
            <c:dLbl>
              <c:idx val="2"/>
              <c:layout>
                <c:manualLayout>
                  <c:x val="6.0993685886753322E-2"/>
                  <c:y val="-5.8422430362553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34-4EEA-A157-3E1079F07C41}"/>
                </c:ext>
              </c:extLst>
            </c:dLbl>
            <c:dLbl>
              <c:idx val="3"/>
              <c:layout>
                <c:manualLayout>
                  <c:x val="4.7031869144169181E-2"/>
                  <c:y val="-7.4580539263684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105816946265238E-2"/>
                      <c:h val="7.48684974004437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7D8B-40F9-AD3C-C44B8B8800B7}"/>
                </c:ext>
              </c:extLst>
            </c:dLbl>
            <c:dLbl>
              <c:idx val="4"/>
              <c:layout>
                <c:manualLayout>
                  <c:x val="5.2910787690256748E-2"/>
                  <c:y val="-4.9720428193234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5C-412C-9917-A6C255AB03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Лист1!$D$2:$D$6</c:f>
              <c:numCache>
                <c:formatCode>#\ ##0.0</c:formatCode>
                <c:ptCount val="5"/>
                <c:pt idx="0">
                  <c:v>24.427979499999999</c:v>
                </c:pt>
                <c:pt idx="1">
                  <c:v>22.282157949999998</c:v>
                </c:pt>
                <c:pt idx="2">
                  <c:v>2.9580000000000002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4-4EEA-A157-3E1079F07C4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5434-4EEA-A157-3E1079F07C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9629176"/>
        <c:axId val="309627216"/>
        <c:axId val="0"/>
      </c:bar3DChart>
      <c:catAx>
        <c:axId val="30962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9627216"/>
        <c:crosses val="autoZero"/>
        <c:auto val="1"/>
        <c:lblAlgn val="ctr"/>
        <c:lblOffset val="100"/>
        <c:noMultiLvlLbl val="0"/>
      </c:catAx>
      <c:valAx>
        <c:axId val="309627216"/>
        <c:scaling>
          <c:orientation val="minMax"/>
          <c:max val="1200"/>
          <c:min val="-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962917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66223660334033"/>
          <c:y val="0.91015087976104525"/>
          <c:w val="0.60422013294819099"/>
          <c:h val="8.98491202389547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 </a:t>
            </a:r>
            <a:r>
              <a:rPr lang="ru-RU" b="0" dirty="0" err="1"/>
              <a:t>тыс.руб</a:t>
            </a:r>
            <a:r>
              <a:rPr lang="ru-RU" b="0" dirty="0"/>
              <a:t>.</a:t>
            </a:r>
          </a:p>
        </c:rich>
      </c:tx>
      <c:layout>
        <c:manualLayout>
          <c:xMode val="edge"/>
          <c:yMode val="edge"/>
          <c:x val="0.85276918192468221"/>
          <c:y val="2.86003936070595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342079425682602"/>
          <c:y val="0.17087664862634308"/>
          <c:w val="0.86080634220407304"/>
          <c:h val="0.656130271239703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, тыс.руб.</c:v>
                </c:pt>
              </c:strCache>
            </c:strRef>
          </c:tx>
          <c:spPr>
            <a:pattFill prst="dkDnDiag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ln w="34925">
              <a:solidFill>
                <a:schemeClr val="bg1">
                  <a:lumMod val="6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ltDnDiag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 w="34925">
                <a:solidFill>
                  <a:schemeClr val="bg1">
                    <a:lumMod val="6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6187-4570-A21A-3AE7FA385F68}"/>
              </c:ext>
            </c:extLst>
          </c:dPt>
          <c:dPt>
            <c:idx val="1"/>
            <c:invertIfNegative val="0"/>
            <c:bubble3D val="0"/>
            <c:spPr>
              <a:pattFill prst="ltDnDiag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 w="34925">
                <a:solidFill>
                  <a:schemeClr val="bg1">
                    <a:lumMod val="6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6645-4C4F-868F-C4FE67682FB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0BD-45FF-A7DF-26C6EE5DA56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6B5-47F9-9DE3-AE51D317332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6B5-47F9-9DE3-AE51D317332F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sz="1800" b="1" i="0" u="none" strike="noStrike" baseline="0" dirty="0"/>
                      <a:t>1 014 919,2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645-4C4F-868F-C4FE67682FBE}"/>
                </c:ext>
              </c:extLst>
            </c:dLbl>
            <c:dLbl>
              <c:idx val="2"/>
              <c:layout>
                <c:manualLayout>
                  <c:x val="4.3016900561184263E-3"/>
                  <c:y val="-9.070420746901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BD-45FF-A7DF-26C6EE5DA5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866753.35546999995</c:v>
                </c:pt>
                <c:pt idx="1">
                  <c:v>1014919.17056</c:v>
                </c:pt>
                <c:pt idx="2">
                  <c:v>943243.57</c:v>
                </c:pt>
                <c:pt idx="3">
                  <c:v>933125.82</c:v>
                </c:pt>
                <c:pt idx="4">
                  <c:v>889251.02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45-4C4F-868F-C4FE67682F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9628000"/>
        <c:axId val="309626040"/>
      </c:barChart>
      <c:catAx>
        <c:axId val="309628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1"/>
            </a:pPr>
            <a:endParaRPr lang="ru-RU"/>
          </a:p>
        </c:txPr>
        <c:crossAx val="309626040"/>
        <c:crosses val="autoZero"/>
        <c:auto val="1"/>
        <c:lblAlgn val="ctr"/>
        <c:lblOffset val="100"/>
        <c:noMultiLvlLbl val="0"/>
      </c:catAx>
      <c:valAx>
        <c:axId val="309626040"/>
        <c:scaling>
          <c:orientation val="minMax"/>
          <c:max val="1200000"/>
          <c:min val="650000"/>
        </c:scaling>
        <c:delete val="0"/>
        <c:axPos val="l"/>
        <c:majorGridlines>
          <c:spPr>
            <a:ln w="0"/>
          </c:spPr>
        </c:majorGridlines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09628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72363584946025"/>
          <c:y val="2.3077409002528245E-2"/>
          <c:w val="0.51240702364567392"/>
          <c:h val="0.8130307508662407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2-EDA9-4AED-AC4B-89940A1067BC}"/>
              </c:ext>
            </c:extLst>
          </c:dPt>
          <c:dLbls>
            <c:dLbl>
              <c:idx val="0"/>
              <c:layout>
                <c:manualLayout>
                  <c:x val="-3.3037536692433634E-3"/>
                  <c:y val="1.2878365225490475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89357380860343"/>
                      <c:h val="5.8495111045873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DA9-4AED-AC4B-89940A1067BC}"/>
                </c:ext>
              </c:extLst>
            </c:dLbl>
            <c:dLbl>
              <c:idx val="1"/>
              <c:layout>
                <c:manualLayout>
                  <c:x val="-1.7165792414249657E-3"/>
                  <c:y val="-4.363863546365896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52078143750783"/>
                      <c:h val="4.55135062864698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DA9-4AED-AC4B-89940A1067BC}"/>
                </c:ext>
              </c:extLst>
            </c:dLbl>
            <c:dLbl>
              <c:idx val="2"/>
              <c:layout>
                <c:manualLayout>
                  <c:x val="1.2840630196277283E-3"/>
                  <c:y val="4.513305327139506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A9-4AED-AC4B-89940A1067BC}"/>
                </c:ext>
              </c:extLst>
            </c:dLbl>
            <c:dLbl>
              <c:idx val="3"/>
              <c:layout>
                <c:manualLayout>
                  <c:x val="-7.2879872851591265E-4"/>
                  <c:y val="1.5945908208396469E-4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23279415234853"/>
                      <c:h val="5.8495111045873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73B-4BE3-AF1C-A367B18CFE21}"/>
                </c:ext>
              </c:extLst>
            </c:dLbl>
            <c:dLbl>
              <c:idx val="4"/>
              <c:layout>
                <c:manualLayout>
                  <c:x val="1.4575400713052085E-3"/>
                  <c:y val="-2.6863744463141211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60558652344413"/>
                      <c:h val="7.14767158052775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73B-4BE3-AF1C-A367B18CFE21}"/>
                </c:ext>
              </c:extLst>
            </c:dLbl>
            <c:numFmt formatCode="#,##0.0" sourceLinked="0"/>
            <c:spPr>
              <a:solidFill>
                <a:schemeClr val="accent5">
                  <a:lumMod val="75000"/>
                </a:schemeClr>
              </a:solidFill>
              <a:ln w="38100">
                <a:solidFill>
                  <a:schemeClr val="bg1">
                    <a:lumMod val="65000"/>
                  </a:schemeClr>
                </a:solidFill>
              </a:ln>
              <a:effectLst/>
            </c:spPr>
            <c:txPr>
              <a:bodyPr/>
              <a:lstStyle/>
              <a:p>
                <a:pPr>
                  <a:defRPr sz="16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2024-прогноз</c:v>
                </c:pt>
                <c:pt idx="1">
                  <c:v>2023-прогноз</c:v>
                </c:pt>
                <c:pt idx="2">
                  <c:v>2022-прогноз</c:v>
                </c:pt>
                <c:pt idx="3">
                  <c:v>2021-оценка</c:v>
                </c:pt>
                <c:pt idx="4">
                  <c:v>2020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314702.92</c:v>
                </c:pt>
                <c:pt idx="1">
                  <c:v>297989.92</c:v>
                </c:pt>
                <c:pt idx="2">
                  <c:v>282280.90000000002</c:v>
                </c:pt>
                <c:pt idx="3">
                  <c:v>270083.13</c:v>
                </c:pt>
                <c:pt idx="4">
                  <c:v>271611.13620000001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A9-4AED-AC4B-89940A1067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4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6-EDA9-4AED-AC4B-89940A1067BC}"/>
              </c:ext>
            </c:extLst>
          </c:dPt>
          <c:dLbls>
            <c:dLbl>
              <c:idx val="0"/>
              <c:layout>
                <c:manualLayout>
                  <c:x val="3.6834750225181595E-3"/>
                  <c:y val="4.195000467132385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A9-4AED-AC4B-89940A1067BC}"/>
                </c:ext>
              </c:extLst>
            </c:dLbl>
            <c:dLbl>
              <c:idx val="1"/>
              <c:layout>
                <c:manualLayout>
                  <c:x val="5.830389828127453E-3"/>
                  <c:y val="-9.519733517455541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A9-4AED-AC4B-89940A1067BC}"/>
                </c:ext>
              </c:extLst>
            </c:dLbl>
            <c:dLbl>
              <c:idx val="2"/>
              <c:layout>
                <c:manualLayout>
                  <c:x val="-2.40365854666285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A9-4AED-AC4B-89940A1067BC}"/>
                </c:ext>
              </c:extLst>
            </c:dLbl>
            <c:dLbl>
              <c:idx val="3"/>
              <c:layout>
                <c:manualLayout>
                  <c:x val="-7.2879872851593711E-3"/>
                  <c:y val="-2.097500233566668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73B-4BE3-AF1C-A367B18CFE21}"/>
                </c:ext>
              </c:extLst>
            </c:dLbl>
            <c:dLbl>
              <c:idx val="4"/>
              <c:layout>
                <c:manualLayout>
                  <c:x val="1.7491169484382361E-2"/>
                  <c:y val="3.01582099859410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3B-4BE3-AF1C-A367B18CFE2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2024-прогноз</c:v>
                </c:pt>
                <c:pt idx="1">
                  <c:v>2023-прогноз</c:v>
                </c:pt>
                <c:pt idx="2">
                  <c:v>2022-прогноз</c:v>
                </c:pt>
                <c:pt idx="3">
                  <c:v>2021-оценка</c:v>
                </c:pt>
                <c:pt idx="4">
                  <c:v>2020</c:v>
                </c:pt>
              </c:strCache>
            </c:strRef>
          </c:cat>
          <c:val>
            <c:numRef>
              <c:f>Лист1!$C$2:$C$6</c:f>
              <c:numCache>
                <c:formatCode>#\ ##0.0</c:formatCode>
                <c:ptCount val="5"/>
                <c:pt idx="0">
                  <c:v>574548.1</c:v>
                </c:pt>
                <c:pt idx="1">
                  <c:v>635135.9</c:v>
                </c:pt>
                <c:pt idx="2">
                  <c:v>660962.67000000004</c:v>
                </c:pt>
                <c:pt idx="3">
                  <c:v>744836.04055999999</c:v>
                </c:pt>
                <c:pt idx="4">
                  <c:v>595142.21927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A9-4AED-AC4B-89940A106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632312"/>
        <c:axId val="309629960"/>
      </c:barChart>
      <c:catAx>
        <c:axId val="3096323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09629960"/>
        <c:crosses val="autoZero"/>
        <c:auto val="1"/>
        <c:lblAlgn val="ctr"/>
        <c:lblOffset val="100"/>
        <c:noMultiLvlLbl val="0"/>
      </c:catAx>
      <c:valAx>
        <c:axId val="309629960"/>
        <c:scaling>
          <c:orientation val="minMax"/>
          <c:max val="1200000"/>
          <c:min val="0"/>
        </c:scaling>
        <c:delete val="0"/>
        <c:axPos val="b"/>
        <c:majorGridlines/>
        <c:numFmt formatCode="#\ ##0.0" sourceLinked="1"/>
        <c:majorTickMark val="out"/>
        <c:minorTickMark val="none"/>
        <c:tickLblPos val="nextTo"/>
        <c:crossAx val="309632312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/>
            </a:pPr>
            <a:endParaRPr lang="ru-RU"/>
          </a:p>
        </c:txPr>
      </c:legendEntry>
      <c:layout>
        <c:manualLayout>
          <c:xMode val="edge"/>
          <c:yMode val="edge"/>
          <c:x val="0.7020026929973805"/>
          <c:y val="7.7930311065826555E-2"/>
          <c:w val="0.2889114249013654"/>
          <c:h val="0.699014236220639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1800" b="0" dirty="0" err="1"/>
              <a:t>тыс.руб</a:t>
            </a:r>
            <a:r>
              <a:rPr lang="ru-RU" sz="1800" b="0" dirty="0"/>
              <a:t>.</a:t>
            </a:r>
          </a:p>
        </c:rich>
      </c:tx>
      <c:layout>
        <c:manualLayout>
          <c:xMode val="edge"/>
          <c:yMode val="edge"/>
          <c:x val="0.88542863252605275"/>
          <c:y val="1.0683952847941287E-2"/>
        </c:manualLayout>
      </c:layout>
      <c:overlay val="1"/>
      <c:spPr>
        <a:solidFill>
          <a:schemeClr val="bg1"/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250"/>
      <c:depthPercent val="120"/>
      <c:rAngAx val="0"/>
      <c:perspective val="8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352461038001318"/>
          <c:y val="8.7435326708281066E-2"/>
          <c:w val="0.32974479222588482"/>
          <c:h val="0.51132659790892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explosion val="3"/>
          <c:dPt>
            <c:idx val="0"/>
            <c:bubble3D val="0"/>
            <c:spPr>
              <a:pattFill prst="pct60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AC19-4BF2-B8DE-63F6CC35E9FB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AC19-4BF2-B8DE-63F6CC35E9FB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AC19-4BF2-B8DE-63F6CC35E9FB}"/>
              </c:ext>
            </c:extLst>
          </c:dPt>
          <c:dPt>
            <c:idx val="4"/>
            <c:bubble3D val="0"/>
            <c:spPr>
              <a:solidFill>
                <a:srgbClr val="66FFFF"/>
              </a:solidFill>
            </c:spPr>
            <c:extLst>
              <c:ext xmlns:c16="http://schemas.microsoft.com/office/drawing/2014/chart" uri="{C3380CC4-5D6E-409C-BE32-E72D297353CC}">
                <c16:uniqueId val="{00000007-AC19-4BF2-B8DE-63F6CC35E9FB}"/>
              </c:ext>
            </c:extLst>
          </c:dPt>
          <c:dPt>
            <c:idx val="5"/>
            <c:bubble3D val="0"/>
            <c:spPr>
              <a:solidFill>
                <a:srgbClr val="009900"/>
              </a:solidFill>
            </c:spPr>
            <c:extLst>
              <c:ext xmlns:c16="http://schemas.microsoft.com/office/drawing/2014/chart" uri="{C3380CC4-5D6E-409C-BE32-E72D297353CC}">
                <c16:uniqueId val="{00000009-AC19-4BF2-B8DE-63F6CC35E9FB}"/>
              </c:ext>
            </c:extLst>
          </c:dPt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Доход от акцизов</c:v>
                </c:pt>
                <c:pt idx="2">
                  <c:v>Налог (от применения ПС)</c:v>
                </c:pt>
                <c:pt idx="3">
                  <c:v>Налог (от применения УС)</c:v>
                </c:pt>
                <c:pt idx="4">
                  <c:v>ЕСХН </c:v>
                </c:pt>
                <c:pt idx="5">
                  <c:v>Госпошлина</c:v>
                </c:pt>
              </c:strCache>
            </c:strRef>
          </c:cat>
          <c:val>
            <c:numRef>
              <c:f>Лист1!$B$2:$B$7</c:f>
              <c:numCache>
                <c:formatCode>#\ ##0.0</c:formatCode>
                <c:ptCount val="6"/>
                <c:pt idx="0">
                  <c:v>234145.52</c:v>
                </c:pt>
                <c:pt idx="1">
                  <c:v>3472.4</c:v>
                </c:pt>
                <c:pt idx="2">
                  <c:v>3153.5</c:v>
                </c:pt>
                <c:pt idx="3">
                  <c:v>12436.3</c:v>
                </c:pt>
                <c:pt idx="4">
                  <c:v>4159.5</c:v>
                </c:pt>
                <c:pt idx="5">
                  <c:v>2895.5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0-4F01-9C51-B6A15AF769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2773416845204591E-2"/>
          <c:y val="0.60917367982525428"/>
          <c:w val="0.41395273301164331"/>
          <c:h val="0.39082632017474561"/>
        </c:manualLayout>
      </c:layout>
      <c:overlay val="0"/>
      <c:txPr>
        <a:bodyPr/>
        <a:lstStyle/>
        <a:p>
          <a:pPr algn="l">
            <a:lnSpc>
              <a:spcPct val="100000"/>
            </a:lnSpc>
            <a:defRPr sz="2000" kern="1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179891302400092E-2"/>
          <c:y val="2.5516665917893762E-2"/>
          <c:w val="0.95579579419491045"/>
          <c:h val="0.974483334082106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pattFill prst="pct20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8"/>
          <c:dPt>
            <c:idx val="0"/>
            <c:bubble3D val="0"/>
            <c:spPr>
              <a:pattFill prst="pct25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pattFill prst="ltHorz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pattFill prst="pct75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pattFill prst="smConfetti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pattFill prst="pct50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компенсация затрат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12988</c:v>
                </c:pt>
                <c:pt idx="1">
                  <c:v>218.7</c:v>
                </c:pt>
                <c:pt idx="2">
                  <c:v>412.3</c:v>
                </c:pt>
                <c:pt idx="3">
                  <c:v>9936</c:v>
                </c:pt>
                <c:pt idx="4">
                  <c:v>1245</c:v>
                </c:pt>
                <c:pt idx="5">
                  <c:v>72.8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201</a:t>
            </a:r>
            <a:r>
              <a:rPr lang="ru-RU" sz="2160" dirty="0"/>
              <a:t>6</a:t>
            </a:r>
            <a:r>
              <a:rPr lang="ru-RU" sz="1400" dirty="0"/>
              <a:t>-первоначальный план</a:t>
            </a:r>
          </a:p>
        </c:rich>
      </c:tx>
      <c:layout>
        <c:manualLayout>
          <c:xMode val="edge"/>
          <c:yMode val="edge"/>
          <c:x val="7.2304466170425533E-2"/>
          <c:y val="0.1619186433874525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103351261624527E-2"/>
          <c:y val="0.39190419121288411"/>
          <c:w val="0.46975233960932444"/>
          <c:h val="0.6004343877854859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653982073887653"/>
          <c:y val="0.59319513972628857"/>
          <c:w val="0.32346017926112941"/>
          <c:h val="0.40680486027371338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21735164024228"/>
          <c:y val="2.1042974391734262E-2"/>
          <c:w val="0.23566408158804394"/>
          <c:h val="0.23611543161870904"/>
        </c:manualLayout>
      </c:layout>
      <c:line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164464"/>
        <c:axId val="315163680"/>
      </c:lineChart>
      <c:catAx>
        <c:axId val="315164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5163680"/>
        <c:crosses val="autoZero"/>
        <c:auto val="1"/>
        <c:lblAlgn val="ctr"/>
        <c:lblOffset val="100"/>
        <c:noMultiLvlLbl val="0"/>
      </c:catAx>
      <c:valAx>
        <c:axId val="315163680"/>
        <c:scaling>
          <c:orientation val="minMax"/>
          <c:min val="400000"/>
        </c:scaling>
        <c:delete val="1"/>
        <c:axPos val="l"/>
        <c:numFmt formatCode="#,##0.0" sourceLinked="1"/>
        <c:majorTickMark val="out"/>
        <c:minorTickMark val="none"/>
        <c:tickLblPos val="nextTo"/>
        <c:crossAx val="3151644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95391109300256E-2"/>
          <c:y val="6.4375566223886876E-2"/>
          <c:w val="0.95881872768055387"/>
          <c:h val="0.6432379373985461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БЕЗВОЗМЕЗДНЫЕ</c:v>
                </c:pt>
              </c:strCache>
            </c:strRef>
          </c:tx>
          <c:spPr>
            <a:ln w="76200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76200">
                <a:solidFill>
                  <a:schemeClr val="accent5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chemeClr val="accent5">
                    <a:lumMod val="75000"/>
                  </a:schemeClr>
                </a:solidFill>
                <a:ln w="76200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B8CF-4B83-9368-15553CBF8F45}"/>
              </c:ext>
            </c:extLst>
          </c:dPt>
          <c:dLbls>
            <c:dLbl>
              <c:idx val="0"/>
              <c:layout>
                <c:manualLayout>
                  <c:x val="-3.4098016887012556E-2"/>
                  <c:y val="-0.10373276979972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CF-4B83-9368-15553CBF8F45}"/>
                </c:ext>
              </c:extLst>
            </c:dLbl>
            <c:dLbl>
              <c:idx val="1"/>
              <c:layout>
                <c:manualLayout>
                  <c:x val="-7.0853516275969364E-2"/>
                  <c:y val="-0.16672542144949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8CF-4B83-9368-15553CBF8F45}"/>
                </c:ext>
              </c:extLst>
            </c:dLbl>
            <c:dLbl>
              <c:idx val="2"/>
              <c:layout>
                <c:manualLayout>
                  <c:x val="-6.2453199644484009E-2"/>
                  <c:y val="-0.197020316027088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CF-4B83-9368-15553CBF8F45}"/>
                </c:ext>
              </c:extLst>
            </c:dLbl>
            <c:dLbl>
              <c:idx val="3"/>
              <c:layout>
                <c:manualLayout>
                  <c:x val="-5.1578574602822037E-2"/>
                  <c:y val="-0.238920320829931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8CF-4B83-9368-15553CBF8F45}"/>
                </c:ext>
              </c:extLst>
            </c:dLbl>
            <c:dLbl>
              <c:idx val="4"/>
              <c:layout>
                <c:manualLayout>
                  <c:x val="-6.2989032964591241E-2"/>
                  <c:y val="-0.10078245274334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596169.14524999994</c:v>
                </c:pt>
                <c:pt idx="1">
                  <c:v>736836.97401999997</c:v>
                </c:pt>
                <c:pt idx="2">
                  <c:v>660962.67000000004</c:v>
                </c:pt>
                <c:pt idx="3">
                  <c:v>635135.9</c:v>
                </c:pt>
                <c:pt idx="4">
                  <c:v>574548.1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F-4B83-9368-15553CBF8F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B8CF-4B83-9368-15553CBF8F45}"/>
              </c:ext>
            </c:extLst>
          </c:dPt>
          <c:dLbls>
            <c:dLbl>
              <c:idx val="0"/>
              <c:layout>
                <c:manualLayout>
                  <c:x val="-8.3431246135390116E-2"/>
                  <c:y val="-9.4334446406011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8CF-4B83-9368-15553CBF8F45}"/>
                </c:ext>
              </c:extLst>
            </c:dLbl>
            <c:dLbl>
              <c:idx val="1"/>
              <c:layout>
                <c:manualLayout>
                  <c:x val="-7.1260320121557794E-2"/>
                  <c:y val="-8.56569878183605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8CF-4B83-9368-15553CBF8F45}"/>
                </c:ext>
              </c:extLst>
            </c:dLbl>
            <c:dLbl>
              <c:idx val="2"/>
              <c:layout>
                <c:manualLayout>
                  <c:x val="-2.8021289430977096E-2"/>
                  <c:y val="-0.10697809533002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8CF-4B83-9368-15553CBF8F45}"/>
                </c:ext>
              </c:extLst>
            </c:dLbl>
            <c:dLbl>
              <c:idx val="3"/>
              <c:layout>
                <c:manualLayout>
                  <c:x val="-3.4614534002971632E-2"/>
                  <c:y val="-0.10986939520381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8CF-4B83-9368-15553CBF8F45}"/>
                </c:ext>
              </c:extLst>
            </c:dLbl>
            <c:dLbl>
              <c:idx val="4"/>
              <c:layout>
                <c:manualLayout>
                  <c:x val="-1.4834800286987963E-2"/>
                  <c:y val="-4.626079798055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F-4B83-9368-15553CBF8F4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B8CF-4B83-9368-15553CBF8F45}"/>
              </c:ext>
            </c:extLst>
          </c:dPt>
          <c:dLbls>
            <c:dLbl>
              <c:idx val="0"/>
              <c:layout>
                <c:manualLayout>
                  <c:x val="-0.11757952820057031"/>
                  <c:y val="2.2772053029938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27F-45B6-AE34-8D248A277EFC}"/>
                </c:ext>
              </c:extLst>
            </c:dLbl>
            <c:dLbl>
              <c:idx val="1"/>
              <c:layout>
                <c:manualLayout>
                  <c:x val="-4.8418862550625656E-2"/>
                  <c:y val="-4.7618181576000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8CF-4B83-9368-15553CBF8F45}"/>
                </c:ext>
              </c:extLst>
            </c:dLbl>
            <c:dLbl>
              <c:idx val="2"/>
              <c:layout>
                <c:manualLayout>
                  <c:x val="-0.10752677311948504"/>
                  <c:y val="-1.7932749547366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8CF-4B83-9368-15553CBF8F45}"/>
                </c:ext>
              </c:extLst>
            </c:dLbl>
            <c:dLbl>
              <c:idx val="3"/>
              <c:layout>
                <c:manualLayout>
                  <c:x val="-0.10752677311948504"/>
                  <c:y val="5.1447522163704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8CF-4B83-9368-15553CBF8F45}"/>
                </c:ext>
              </c:extLst>
            </c:dLbl>
            <c:dLbl>
              <c:idx val="4"/>
              <c:layout>
                <c:manualLayout>
                  <c:x val="1.1452150658904157E-3"/>
                  <c:y val="-9.2409964579084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F-4B83-9368-15553CBF8F4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B8CF-4B83-9368-15553CBF8F45}"/>
              </c:ext>
            </c:extLst>
          </c:dPt>
          <c:dLbls>
            <c:dLbl>
              <c:idx val="0"/>
              <c:layout>
                <c:manualLayout>
                  <c:x val="-8.7421122681093796E-2"/>
                  <c:y val="-5.3540708438825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8CF-4B83-9368-15553CBF8F45}"/>
                </c:ext>
              </c:extLst>
            </c:dLbl>
            <c:dLbl>
              <c:idx val="1"/>
              <c:layout>
                <c:manualLayout>
                  <c:x val="-8.0358776073141139E-2"/>
                  <c:y val="-9.5935406264696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8CF-4B83-9368-15553CBF8F45}"/>
                </c:ext>
              </c:extLst>
            </c:dLbl>
            <c:dLbl>
              <c:idx val="2"/>
              <c:layout>
                <c:manualLayout>
                  <c:x val="-8.6085011718274693E-2"/>
                  <c:y val="-3.7793419778754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8CF-4B83-9368-15553CBF8F45}"/>
                </c:ext>
              </c:extLst>
            </c:dLbl>
            <c:dLbl>
              <c:idx val="3"/>
              <c:layout>
                <c:manualLayout>
                  <c:x val="-4.1992688643060827E-2"/>
                  <c:y val="5.3540678019902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8CF-4B83-9368-15553CBF8F45}"/>
                </c:ext>
              </c:extLst>
            </c:dLbl>
            <c:dLbl>
              <c:idx val="4"/>
              <c:layout>
                <c:manualLayout>
                  <c:x val="-1.4697441025071289E-2"/>
                  <c:y val="7.2437387909279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CF-4B83-9368-15553CBF8F4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Иные МБТ</c:v>
                </c:pt>
              </c:strCache>
            </c:strRef>
          </c:tx>
          <c:spPr>
            <a:ln w="38100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38100">
                <a:solidFill>
                  <a:srgbClr val="92D050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92D050"/>
                </a:solidFill>
                <a:ln w="3810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92D05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B8CF-4B83-9368-15553CBF8F45}"/>
              </c:ext>
            </c:extLst>
          </c:dPt>
          <c:dLbls>
            <c:dLbl>
              <c:idx val="0"/>
              <c:layout>
                <c:manualLayout>
                  <c:x val="-7.988478272335621E-2"/>
                  <c:y val="3.6870233622308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8CF-4B83-9368-15553CBF8F45}"/>
                </c:ext>
              </c:extLst>
            </c:dLbl>
            <c:dLbl>
              <c:idx val="1"/>
              <c:layout>
                <c:manualLayout>
                  <c:x val="-4.6152712003962176E-2"/>
                  <c:y val="3.1804298611629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8CF-4B83-9368-15553CBF8F45}"/>
                </c:ext>
              </c:extLst>
            </c:dLbl>
            <c:dLbl>
              <c:idx val="2"/>
              <c:layout>
                <c:manualLayout>
                  <c:x val="-0.10549191315191354"/>
                  <c:y val="1.2968330316239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8CF-4B83-9368-15553CBF8F45}"/>
                </c:ext>
              </c:extLst>
            </c:dLbl>
            <c:dLbl>
              <c:idx val="3"/>
              <c:layout>
                <c:manualLayout>
                  <c:x val="1.3236464186358642E-2"/>
                  <c:y val="3.7477267672340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8CF-4B83-9368-15553CBF8F45}"/>
                </c:ext>
              </c:extLst>
            </c:dLbl>
            <c:dLbl>
              <c:idx val="4"/>
              <c:layout>
                <c:manualLayout>
                  <c:x val="7.9351255883302694E-3"/>
                  <c:y val="2.0749328505982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6699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2020</c:v>
                </c:pt>
                <c:pt idx="1">
                  <c:v>2021-оценка</c:v>
                </c:pt>
                <c:pt idx="2">
                  <c:v>2022-прогноз</c:v>
                </c:pt>
                <c:pt idx="3">
                  <c:v>2023-прогноз</c:v>
                </c:pt>
                <c:pt idx="4">
                  <c:v>2024-прогноз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CF-4B83-9368-15553CBF8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161328"/>
        <c:axId val="315165640"/>
      </c:lineChart>
      <c:catAx>
        <c:axId val="315161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5165640"/>
        <c:crosses val="autoZero"/>
        <c:auto val="1"/>
        <c:lblAlgn val="ctr"/>
        <c:lblOffset val="10"/>
        <c:noMultiLvlLbl val="0"/>
      </c:catAx>
      <c:valAx>
        <c:axId val="315165640"/>
        <c:scaling>
          <c:orientation val="minMax"/>
          <c:max val="950000"/>
          <c:min val="45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crossAx val="315161328"/>
        <c:crossesAt val="1"/>
        <c:crossBetween val="between"/>
        <c:majorUnit val="10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pct7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2634429507832459"/>
                  <c:y val="-0.10652847806846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75724919453398E-2"/>
                      <c:h val="4.6051130028154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316-4F89-99CD-AA94E79C0349}"/>
                </c:ext>
              </c:extLst>
            </c:dLbl>
            <c:dLbl>
              <c:idx val="1"/>
              <c:layout>
                <c:manualLayout>
                  <c:x val="0.49406840974309085"/>
                  <c:y val="-4.9483219096715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588149645522672E-2"/>
                      <c:h val="4.32852963928302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16-4F89-99CD-AA94E79C0349}"/>
                </c:ext>
              </c:extLst>
            </c:dLbl>
            <c:dLbl>
              <c:idx val="2"/>
              <c:layout>
                <c:manualLayout>
                  <c:x val="0.49318176480842679"/>
                  <c:y val="3.92144389897685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5 120,0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286459589404246E-2"/>
                      <c:h val="5.434863093412872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2316-4F89-99CD-AA94E79C0349}"/>
                </c:ext>
              </c:extLst>
            </c:dLbl>
            <c:dLbl>
              <c:idx val="3"/>
              <c:layout>
                <c:manualLayout>
                  <c:x val="0.43636072956663352"/>
                  <c:y val="1.1740593637743954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0" baseline="0" dirty="0"/>
                      <a:t>153 691,5</a:t>
                    </a:r>
                    <a:endParaRPr lang="en-US" b="0" dirty="0"/>
                  </a:p>
                </c:rich>
              </c:tx>
              <c:numFmt formatCode="#,##0.0" sourceLinked="0"/>
              <c:spPr>
                <a:noFill/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316-4F89-99CD-AA94E79C0349}"/>
                </c:ext>
              </c:extLst>
            </c:dLbl>
            <c:dLbl>
              <c:idx val="4"/>
              <c:layout>
                <c:manualLayout>
                  <c:x val="0.43115941047200718"/>
                  <c:y val="-8.562639816156998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</a:t>
                    </a:r>
                    <a:r>
                      <a:rPr lang="en-US" baseline="0" dirty="0"/>
                      <a:t> 397</a:t>
                    </a:r>
                    <a:r>
                      <a:rPr lang="en-US" dirty="0"/>
                      <a:t>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317996284062385E-2"/>
                      <c:h val="4.051946275750564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2316-4F89-99CD-AA94E79C0349}"/>
                </c:ext>
              </c:extLst>
            </c:dLbl>
            <c:dLbl>
              <c:idx val="5"/>
              <c:layout>
                <c:manualLayout>
                  <c:x val="0.41347799657309975"/>
                  <c:y val="2.5975533479218355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1" dirty="0"/>
                      <a:t>408 123,6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316-4F89-99CD-AA94E79C0349}"/>
                </c:ext>
              </c:extLst>
            </c:dLbl>
            <c:dLbl>
              <c:idx val="6"/>
              <c:layout>
                <c:manualLayout>
                  <c:x val="0.59097385746660491"/>
                  <c:y val="-0.2028481988542916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16-4F89-99CD-AA94E79C0349}"/>
                </c:ext>
              </c:extLst>
            </c:dLbl>
            <c:dLbl>
              <c:idx val="7"/>
              <c:layout>
                <c:manualLayout>
                  <c:x val="0.61381176707556429"/>
                  <c:y val="0.40361875574944944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9D88FE4-31D5-4B9C-B009-D06FF97CF7FD}" type="VALUE">
                      <a:rPr lang="en-US" smtClean="0"/>
                      <a:pPr>
                        <a:defRPr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4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316-4F89-99CD-AA94E79C0349}"/>
                </c:ext>
              </c:extLst>
            </c:dLbl>
            <c:dLbl>
              <c:idx val="8"/>
              <c:layout>
                <c:manualLayout>
                  <c:x val="0.58504271883069892"/>
                  <c:y val="0.51999763052992498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16-4F89-99CD-AA94E79C0349}"/>
                </c:ext>
              </c:extLst>
            </c:dLbl>
            <c:dLbl>
              <c:idx val="9"/>
              <c:layout>
                <c:manualLayout>
                  <c:x val="0.58985282123124527"/>
                  <c:y val="0.60174064581997599"/>
                </c:manualLayout>
              </c:layout>
              <c:tx>
                <c:rich>
                  <a:bodyPr/>
                  <a:lstStyle/>
                  <a:p>
                    <a:fld id="{F20E9D3A-66C3-4587-9F2E-9098C5D68A48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316-4F89-99CD-AA94E79C0349}"/>
                </c:ext>
              </c:extLst>
            </c:dLbl>
            <c:dLbl>
              <c:idx val="10"/>
              <c:layout>
                <c:manualLayout>
                  <c:x val="0.59026978032251154"/>
                  <c:y val="0.68222161340005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16-4F89-99CD-AA94E79C0349}"/>
                </c:ext>
              </c:extLst>
            </c:dLbl>
            <c:dLbl>
              <c:idx val="11"/>
              <c:layout>
                <c:manualLayout>
                  <c:x val="0.54825683325158991"/>
                  <c:y val="0.78085276531095815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51 550,9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316-4F89-99CD-AA94E79C0349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89-44EC-983C-10AB264E476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#\ ##0.0</c:formatCode>
                <c:ptCount val="11"/>
                <c:pt idx="0">
                  <c:v>55240.908000000003</c:v>
                </c:pt>
                <c:pt idx="1">
                  <c:v>1220.3</c:v>
                </c:pt>
                <c:pt idx="2">
                  <c:v>5200.8689999999997</c:v>
                </c:pt>
                <c:pt idx="3">
                  <c:v>144296.15</c:v>
                </c:pt>
                <c:pt idx="4">
                  <c:v>23077.343000000001</c:v>
                </c:pt>
                <c:pt idx="5">
                  <c:v>425673.02</c:v>
                </c:pt>
                <c:pt idx="6">
                  <c:v>63875.233999999997</c:v>
                </c:pt>
                <c:pt idx="7">
                  <c:v>27452.011999999999</c:v>
                </c:pt>
                <c:pt idx="8">
                  <c:v>1145.7</c:v>
                </c:pt>
                <c:pt idx="9">
                  <c:v>2051.67</c:v>
                </c:pt>
                <c:pt idx="10">
                  <c:v>43098.105000000003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6124757592426"/>
          <c:y val="2.3362913379994812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645880336115171E-2"/>
          <c:y val="0"/>
          <c:w val="0.37745320109605679"/>
          <c:h val="0.746029071913018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3"/>
          <c:dPt>
            <c:idx val="5"/>
            <c:bubble3D val="0"/>
            <c:spPr>
              <a:pattFill prst="trellis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FF75-4059-A24C-CC96020793C8}"/>
              </c:ext>
            </c:extLst>
          </c:dPt>
          <c:dLbls>
            <c:delete val="1"/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#\ ##0.0</c:formatCode>
                <c:ptCount val="11"/>
                <c:pt idx="0">
                  <c:v>58654.53</c:v>
                </c:pt>
                <c:pt idx="1">
                  <c:v>1184.3</c:v>
                </c:pt>
                <c:pt idx="2">
                  <c:v>4984.41</c:v>
                </c:pt>
                <c:pt idx="3">
                  <c:v>138516.56</c:v>
                </c:pt>
                <c:pt idx="4">
                  <c:v>72043.179999999993</c:v>
                </c:pt>
                <c:pt idx="5">
                  <c:v>372956.15</c:v>
                </c:pt>
                <c:pt idx="6">
                  <c:v>59821</c:v>
                </c:pt>
                <c:pt idx="7">
                  <c:v>35350.26</c:v>
                </c:pt>
                <c:pt idx="8">
                  <c:v>944</c:v>
                </c:pt>
                <c:pt idx="9">
                  <c:v>2048.31</c:v>
                </c:pt>
                <c:pt idx="10">
                  <c:v>37529.800000000003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808087898406183"/>
          <c:y val="2.3362895002982373E-2"/>
          <c:w val="0.34697843490300906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15871751121938"/>
          <c:y val="0.23089432252540101"/>
          <c:w val="0.29160840755724537"/>
          <c:h val="0.474771113562893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pct6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62A5-43FF-8A3B-4E3B0F1AD2ED}"/>
              </c:ext>
            </c:extLst>
          </c:dPt>
          <c:dLbls>
            <c:delete val="1"/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#\ ##0.0</c:formatCode>
                <c:ptCount val="11"/>
                <c:pt idx="0">
                  <c:v>49183.51</c:v>
                </c:pt>
                <c:pt idx="1">
                  <c:v>991.9</c:v>
                </c:pt>
                <c:pt idx="2">
                  <c:v>2840.3</c:v>
                </c:pt>
                <c:pt idx="3">
                  <c:v>90337.64</c:v>
                </c:pt>
                <c:pt idx="4">
                  <c:v>22455.72</c:v>
                </c:pt>
                <c:pt idx="5">
                  <c:v>363063.4</c:v>
                </c:pt>
                <c:pt idx="6">
                  <c:v>46138.58</c:v>
                </c:pt>
                <c:pt idx="7">
                  <c:v>15751.3</c:v>
                </c:pt>
                <c:pt idx="8">
                  <c:v>873</c:v>
                </c:pt>
                <c:pt idx="9">
                  <c:v>1776.7</c:v>
                </c:pt>
                <c:pt idx="10">
                  <c:v>30204.7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083113911905294E-2"/>
          <c:y val="9.5305401517790503E-2"/>
          <c:w val="0.7268007488790722"/>
          <c:h val="0.803713970197941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pattFill prst="pct5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5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-4.1141320711193467E-2"/>
                  <c:y val="-0.17356478558688801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97,5%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05B-4839-843C-25EC7E676ED1}"/>
                </c:ext>
              </c:extLst>
            </c:dLbl>
            <c:dLbl>
              <c:idx val="1"/>
              <c:layout>
                <c:manualLayout>
                  <c:x val="3.562824238838401E-2"/>
                  <c:y val="-2.966492803409203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/>
                      <a:t>2,5%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0.95699999999999996</c:v>
                </c:pt>
                <c:pt idx="1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pattFill prst="pct5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6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05B-4839-843C-25EC7E676ED1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05B-4839-843C-25EC7E676ED1}"/>
              </c:ext>
            </c:extLst>
          </c:dPt>
          <c:dLbls>
            <c:dLbl>
              <c:idx val="0"/>
              <c:layout>
                <c:manualLayout>
                  <c:x val="-0.17685542251608025"/>
                  <c:y val="-0.31917703110741297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97,2%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05B-4839-843C-25EC7E676ED1}"/>
                </c:ext>
              </c:extLst>
            </c:dLbl>
            <c:dLbl>
              <c:idx val="1"/>
              <c:layout>
                <c:manualLayout>
                  <c:x val="-6.1278611704729778E-3"/>
                  <c:y val="-9.002965446892875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05B-4839-843C-25EC7E676ED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pattFill prst="lt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7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5B-4839-843C-25EC7E676ED1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5B-4839-843C-25EC7E676ED1}"/>
              </c:ext>
            </c:extLst>
          </c:dPt>
          <c:dLbls>
            <c:dLbl>
              <c:idx val="0"/>
              <c:layout>
                <c:manualLayout>
                  <c:x val="-0.2664726334932645"/>
                  <c:y val="-0.4848614618865843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96,0%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05B-4839-843C-25EC7E676ED1}"/>
                </c:ext>
              </c:extLst>
            </c:dLbl>
            <c:dLbl>
              <c:idx val="1"/>
              <c:layout>
                <c:manualLayout>
                  <c:x val="-7.4303863516106003E-2"/>
                  <c:y val="-5.074176846620415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Лист1!$D$2:$D$3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861827760261848"/>
          <c:y val="3.85268303521831E-2"/>
          <c:w val="0.49657257143164374"/>
          <c:h val="0.820906565937118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5">
              <a:fgClr>
                <a:schemeClr val="accent2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explosion val="6"/>
            <c:spPr>
              <a:pattFill prst="pct9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AE55-4F49-B5BB-0DFE9274C3FC}"/>
              </c:ext>
            </c:extLst>
          </c:dPt>
          <c:dPt>
            <c:idx val="1"/>
            <c:bubble3D val="0"/>
            <c:explosion val="54"/>
            <c:spPr>
              <a:pattFill prst="narVert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AE55-4F49-B5BB-0DFE9274C3FC}"/>
              </c:ext>
            </c:extLst>
          </c:dPt>
          <c:dLbls>
            <c:dLbl>
              <c:idx val="0"/>
              <c:layout>
                <c:manualLayout>
                  <c:x val="0.20910688286096865"/>
                  <c:y val="-0.2751360959893344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96,0%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E55-4F49-B5BB-0DFE9274C3FC}"/>
                </c:ext>
              </c:extLst>
            </c:dLbl>
            <c:dLbl>
              <c:idx val="1"/>
              <c:layout>
                <c:manualLayout>
                  <c:x val="-7.9805039646655057E-2"/>
                  <c:y val="0.2379359800927059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35076423869508"/>
                      <c:h val="0.1589438410875340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AE55-4F49-B5BB-0DFE9274C3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96.1</c:v>
                </c:pt>
                <c:pt idx="1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55-4F49-B5BB-0DFE9274C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0" baseline="0" dirty="0" err="1">
                <a:solidFill>
                  <a:schemeClr val="tx1"/>
                </a:solidFill>
              </a:rPr>
              <a:t>тыс.руб</a:t>
            </a:r>
            <a:r>
              <a:rPr lang="ru-RU" b="0" baseline="0" dirty="0">
                <a:solidFill>
                  <a:schemeClr val="tx1"/>
                </a:solidFill>
              </a:rPr>
              <a:t>.</a:t>
            </a:r>
            <a:endParaRPr lang="ru-RU" b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80516300165048815"/>
          <c:y val="4.83970386347462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35 354,3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0BD-4D8C-BECC-52F1CEDDCF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37543.478999999999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1-406A-8C2D-ED494FC77CF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26315.409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61-406A-8C2D-ED494FC77CF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-1.8291189609133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61-406A-8C2D-ED494FC77C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#\ ##0.0</c:formatCode>
                <c:ptCount val="1"/>
                <c:pt idx="0">
                  <c:v>21972.708999999999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61-406A-8C2D-ED494FC77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078280"/>
        <c:axId val="156087296"/>
      </c:barChart>
      <c:catAx>
        <c:axId val="1560782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6087296"/>
        <c:crosses val="autoZero"/>
        <c:auto val="1"/>
        <c:lblAlgn val="ctr"/>
        <c:lblOffset val="100"/>
        <c:noMultiLvlLbl val="0"/>
      </c:catAx>
      <c:valAx>
        <c:axId val="1560872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crossAx val="15607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741308829002165"/>
          <c:y val="0.10384299380676346"/>
          <c:w val="0.49477312996136624"/>
          <c:h val="0.52201882464775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Развитие образования Дальнеконстантиновского муниципального района Нижегородской области</c:v>
                </c:pt>
              </c:strCache>
            </c:strRef>
          </c:tx>
          <c:spPr>
            <a:solidFill>
              <a:srgbClr val="CCFF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460 467,2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CAA-4D5B-A1DF-CF8D86C5A2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460147.13400000002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CD-411E-8EB9-74A03940B5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культуры и туризма в Дальнеконстантиновском муниципальном районе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6055988460593735E-2"/>
                  <c:y val="-0.157041150678843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82751.888000000006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CD-411E-8EB9-74A03940B5D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Развитие агропромышленного комплекса Дальнеконстантиновского муниципального района Нижегородской области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6188872861935749E-2"/>
                  <c:y val="-0.147377079867838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Лист1!$D$2</c:f>
              <c:numCache>
                <c:formatCode>#\ ##0.0</c:formatCode>
                <c:ptCount val="1"/>
                <c:pt idx="0">
                  <c:v>145273.79999999999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CD-411E-8EB9-74A03940B5D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Повышение качества жизни населения Дальнеконстантиновского муниципального района Нижегородской области на 2019-2024 годы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7370658973729053E-2"/>
                  <c:y val="-7.006451337979198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85 723,9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D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Лист1!$E$2</c:f>
              <c:numCache>
                <c:formatCode>#\ ##0.0</c:formatCode>
                <c:ptCount val="1"/>
                <c:pt idx="0">
                  <c:v>85417.020999999993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CD-411E-8EB9-74A03940B5D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Управление муниципальными финансами Дальнеконстантиновского муниципального района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7.816796538178121E-2"/>
                  <c:y val="-0.1304649559485780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75 243,5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C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Лист1!$F$2</c:f>
              <c:numCache>
                <c:formatCode>#\ ##0.0</c:formatCode>
                <c:ptCount val="1"/>
                <c:pt idx="0">
                  <c:v>74823.625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CD-411E-8EB9-74A03940B5D9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Развитие муниципальной службы в Дальнеконстантиновском муниципальном районе Нижегородской области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7.2377745723871387E-2"/>
                  <c:y val="-9.90567258128092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30 697,7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F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Лист1!$G$2</c:f>
              <c:numCache>
                <c:formatCode>#\ ##0.0</c:formatCode>
                <c:ptCount val="1"/>
                <c:pt idx="0">
                  <c:v>29555.239000000001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DCD-411E-8EB9-74A03940B5D9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6.0797306408051949E-2"/>
                  <c:y val="-5.556840716328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Лист1!$H$2</c:f>
              <c:numCache>
                <c:formatCode>#\ ##0.0</c:formatCode>
                <c:ptCount val="1"/>
                <c:pt idx="0">
                  <c:v>15458.352000000001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DCD-411E-8EB9-74A03940B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6082592"/>
        <c:axId val="156080632"/>
      </c:barChart>
      <c:catAx>
        <c:axId val="15608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080632"/>
        <c:crosses val="autoZero"/>
        <c:auto val="1"/>
        <c:lblAlgn val="ctr"/>
        <c:lblOffset val="100"/>
        <c:noMultiLvlLbl val="0"/>
      </c:catAx>
      <c:valAx>
        <c:axId val="156080632"/>
        <c:scaling>
          <c:orientation val="minMax"/>
          <c:max val="47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082592"/>
        <c:crosses val="autoZero"/>
        <c:crossBetween val="between"/>
        <c:majorUnit val="100000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8.6853294868645785E-3"/>
          <c:y val="3.8939603748820231E-2"/>
          <c:w val="0.34353156667044704"/>
          <c:h val="0.96106039625117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656872312058673E-3"/>
                  <c:y val="0.2294917324010370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460 467,2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460147.13400000002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9771248208039113E-3"/>
                  <c:y val="0.221439390913281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460554.92300000001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#\ ##0.0</c:formatCode>
                <c:ptCount val="1"/>
                <c:pt idx="0">
                  <c:v>453481.99400000001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088080"/>
        <c:axId val="156084160"/>
      </c:barChart>
      <c:catAx>
        <c:axId val="15608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084160"/>
        <c:crosses val="autoZero"/>
        <c:auto val="1"/>
        <c:lblAlgn val="ctr"/>
        <c:lblOffset val="100"/>
        <c:noMultiLvlLbl val="0"/>
      </c:catAx>
      <c:valAx>
        <c:axId val="156084160"/>
        <c:scaling>
          <c:orientation val="minMax"/>
          <c:min val="3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08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82751.888000000006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78299.774999999994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1.2078512231633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C0-4A4B-890A-EE48109150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#\ ##0.0</c:formatCode>
                <c:ptCount val="1"/>
                <c:pt idx="0">
                  <c:v>81696.788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36936"/>
        <c:axId val="321435368"/>
      </c:barChart>
      <c:catAx>
        <c:axId val="32143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1435368"/>
        <c:crosses val="autoZero"/>
        <c:auto val="1"/>
        <c:lblAlgn val="ctr"/>
        <c:lblOffset val="100"/>
        <c:noMultiLvlLbl val="0"/>
      </c:catAx>
      <c:valAx>
        <c:axId val="321435368"/>
        <c:scaling>
          <c:orientation val="minMax"/>
          <c:min val="6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143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8.4604850939258933E-3"/>
                  <c:y val="5.477385530837056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85 723,9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85417.020999999993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A-483B-9E29-DAF8C7861B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3.1422882573394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95723.577999999994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FA-483B-9E29-DAF8C7861B1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7.0188367137718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#\ ##0.0</c:formatCode>
                <c:ptCount val="1"/>
                <c:pt idx="0">
                  <c:v>51176.913999999997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FA-483B-9E29-DAF8C7861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34976"/>
        <c:axId val="321435760"/>
      </c:barChart>
      <c:catAx>
        <c:axId val="32143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1435760"/>
        <c:crosses val="autoZero"/>
        <c:auto val="1"/>
        <c:lblAlgn val="ctr"/>
        <c:lblOffset val="100"/>
        <c:noMultiLvlLbl val="0"/>
      </c:catAx>
      <c:valAx>
        <c:axId val="3214357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crossAx val="32143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Остатки бюджетных кредитов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chemeClr val="accent2">
                  <a:lumMod val="75000"/>
                </a:schemeClr>
              </a:solidFill>
              <a:ln w="38100"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1.1957676745594576E-2"/>
                  <c:y val="-4.7947888376170415E-2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DE-4586-9409-415000974115}"/>
                </c:ext>
              </c:extLst>
            </c:dLbl>
            <c:dLbl>
              <c:idx val="1"/>
              <c:layout>
                <c:manualLayout>
                  <c:x val="1.9512168898796138E-2"/>
                  <c:y val="-5.0738544657160052E-2"/>
                </c:manualLayout>
              </c:layout>
              <c:spPr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DE-4586-9409-415000974115}"/>
                </c:ext>
              </c:extLst>
            </c:dLbl>
            <c:dLbl>
              <c:idx val="2"/>
              <c:layout>
                <c:manualLayout>
                  <c:x val="-3.5557205113411379E-3"/>
                  <c:y val="-9.8533868680839007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503612501836698E-2"/>
                      <c:h val="8.370515849135649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4DE-4586-9409-415000974115}"/>
                </c:ext>
              </c:extLst>
            </c:dLbl>
            <c:dLbl>
              <c:idx val="3"/>
              <c:layout>
                <c:manualLayout>
                  <c:x val="-5.6894440044297197E-3"/>
                  <c:y val="-9.6109639282172685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626692016299249E-2"/>
                      <c:h val="8.661387052129784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4DE-4586-9409-415000974115}"/>
                </c:ext>
              </c:extLst>
            </c:dLbl>
            <c:dLbl>
              <c:idx val="4"/>
              <c:layout>
                <c:manualLayout>
                  <c:x val="-2.5601882048947967E-2"/>
                  <c:y val="-0.11148715735075641"/>
                </c:manualLayout>
              </c:layout>
              <c:tx>
                <c:rich>
                  <a:bodyPr/>
                  <a:lstStyle/>
                  <a:p>
                    <a:pPr>
                      <a:defRPr sz="1600" b="0"/>
                    </a:pPr>
                    <a:fld id="{D7DC3F8D-91BA-4C95-B8ED-9C42ACF5A086}" type="VALUE">
                      <a:rPr lang="en-US" sz="1600" b="0" smtClean="0"/>
                      <a:pPr>
                        <a:defRPr sz="1600" b="0"/>
                      </a:pPr>
                      <a:t>[ЗНАЧЕНИЕ]</a:t>
                    </a:fld>
                    <a:r>
                      <a:rPr lang="en-US" sz="1600" b="0" dirty="0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metal">
                  <a:bevelT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316024026004255E-2"/>
                      <c:h val="8.661387052129784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2A1-49F9-9B47-56697E1042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44197</c:v>
                </c:pt>
                <c:pt idx="2">
                  <c:v>44562</c:v>
                </c:pt>
                <c:pt idx="3">
                  <c:v>44927</c:v>
                </c:pt>
                <c:pt idx="4">
                  <c:v>45292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10700</c:v>
                </c:pt>
                <c:pt idx="1">
                  <c:v>5700</c:v>
                </c:pt>
                <c:pt idx="2" formatCode="General">
                  <c:v>0</c:v>
                </c:pt>
                <c:pt idx="3" formatCode="General">
                  <c:v>0</c:v>
                </c:pt>
                <c:pt idx="4" formatCode="General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D-4129-9F3F-ACEF43522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162896"/>
        <c:axId val="315165248"/>
      </c:lineChart>
      <c:dateAx>
        <c:axId val="315162896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crossAx val="315165248"/>
        <c:crosses val="autoZero"/>
        <c:auto val="1"/>
        <c:lblOffset val="100"/>
        <c:baseTimeUnit val="years"/>
      </c:dateAx>
      <c:valAx>
        <c:axId val="31516524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315162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2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12-01T15:06:48.817" idx="1">
    <p:pos x="5685" y="52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FF99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Министерства НО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FF99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rgbClr val="3399FF"/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Структурные подразделения администрации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rgbClr val="3399FF"/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Подведомственные учреждения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</dgm:pt>
    <dgm:pt modelId="{7EB26B3A-6ECC-49BC-8A26-1B4E7322213B}" type="pres">
      <dgm:prSet presAssocID="{FA26B107-16FC-4A74-9C5C-116AAFF8E0B8}" presName="gear1srcNode" presStyleLbl="node1" presStyleIdx="0" presStyleCnt="3"/>
      <dgm:spPr/>
    </dgm:pt>
    <dgm:pt modelId="{59FEDA5A-CBA7-4D2D-A7E2-295BFB4CD348}" type="pres">
      <dgm:prSet presAssocID="{FA26B107-16FC-4A74-9C5C-116AAFF8E0B8}" presName="gear1dstNode" presStyleLbl="node1" presStyleIdx="0" presStyleCnt="3"/>
      <dgm:spPr/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</dgm:pt>
    <dgm:pt modelId="{B4BAF544-7919-44CC-85CA-1EE256EFF852}" type="pres">
      <dgm:prSet presAssocID="{E5F5DEBB-55C6-488F-A7CE-2D3F00EE1E74}" presName="gear2srcNode" presStyleLbl="node1" presStyleIdx="1" presStyleCnt="3"/>
      <dgm:spPr/>
    </dgm:pt>
    <dgm:pt modelId="{CD4630BF-BCE1-4EEF-A275-5176C1337581}" type="pres">
      <dgm:prSet presAssocID="{E5F5DEBB-55C6-488F-A7CE-2D3F00EE1E74}" presName="gear2dstNode" presStyleLbl="node1" presStyleIdx="1" presStyleCnt="3"/>
      <dgm:spPr/>
    </dgm:pt>
    <dgm:pt modelId="{1ED6E249-5F44-4283-8D6F-3A8465A4CE28}" type="pres">
      <dgm:prSet presAssocID="{0176EB6E-27E0-47E9-8D9E-B56E8715081B}" presName="gear3" presStyleLbl="node1" presStyleIdx="2" presStyleCnt="3" custLinFactNeighborX="42826" custLinFactNeighborY="0"/>
      <dgm:spPr/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AD3201D-9300-4E9F-B0E7-2312D9BE5E18}" type="pres">
      <dgm:prSet presAssocID="{0176EB6E-27E0-47E9-8D9E-B56E8715081B}" presName="gear3srcNode" presStyleLbl="node1" presStyleIdx="2" presStyleCnt="3"/>
      <dgm:spPr/>
    </dgm:pt>
    <dgm:pt modelId="{8B5F0352-E4D8-4313-892B-7690E5208C47}" type="pres">
      <dgm:prSet presAssocID="{0176EB6E-27E0-47E9-8D9E-B56E8715081B}" presName="gear3dstNode" presStyleLbl="node1" presStyleIdx="2" presStyleCnt="3"/>
      <dgm:spPr/>
    </dgm:pt>
    <dgm:pt modelId="{A50E133E-5938-4087-8184-608D59CD9A45}" type="pres">
      <dgm:prSet presAssocID="{35EFAD3E-9862-460E-889F-621196B76DFE}" presName="connector1" presStyleLbl="sibTrans2D1" presStyleIdx="0" presStyleCnt="3"/>
      <dgm:spPr/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</dgm:pt>
  </dgm:ptLst>
  <dgm:cxnLst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C5BA1E-6B07-4FD4-9B4B-270A47FA6841}" type="doc">
      <dgm:prSet loTypeId="urn:microsoft.com/office/officeart/2005/8/layout/cycle6" loCatId="cycle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B10C163-457A-4397-B2FF-7CDF9986A363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Группировка муниципальных образований по численности и типу населения</a:t>
          </a:r>
        </a:p>
      </dgm:t>
    </dgm:pt>
    <dgm:pt modelId="{DC451391-54B5-4263-AB75-EFB1C1C5020D}" type="parTrans" cxnId="{0D34D349-3439-472F-9434-216DFF07D07C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F9D29FB-FF0B-4FDC-B535-0CD875D716CB}" type="sibTrans" cxnId="{0D34D349-3439-472F-9434-216DFF07D07C}">
      <dgm:prSet/>
      <dgm:spPr>
        <a:ln w="762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C34069A-799A-4636-BBE8-3D1C48889E8D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Расчетный объем расходов по каждой группе </a:t>
          </a:r>
          <a:r>
            <a:rPr lang="ru-RU" sz="1600" dirty="0" err="1">
              <a:solidFill>
                <a:schemeClr val="tx1"/>
              </a:solidFill>
            </a:rPr>
            <a:t>опред</a:t>
          </a:r>
          <a:r>
            <a:rPr lang="ru-RU" sz="1600" dirty="0">
              <a:solidFill>
                <a:schemeClr val="tx1"/>
              </a:solidFill>
            </a:rPr>
            <a:t>. как средний объем расходов по группе обязательств, </a:t>
          </a:r>
          <a:r>
            <a:rPr lang="ru-RU" sz="1600" dirty="0" err="1">
              <a:solidFill>
                <a:schemeClr val="tx1"/>
              </a:solidFill>
            </a:rPr>
            <a:t>скоррек</a:t>
          </a:r>
          <a:r>
            <a:rPr lang="ru-RU" sz="1600" dirty="0">
              <a:solidFill>
                <a:schemeClr val="tx1"/>
              </a:solidFill>
            </a:rPr>
            <a:t>. на показатель приведения и коэффициенты удорожания </a:t>
          </a:r>
        </a:p>
      </dgm:t>
    </dgm:pt>
    <dgm:pt modelId="{F8E3AF27-3F58-4C14-A8F1-4E087A2D0366}" type="parTrans" cxnId="{FC920007-729B-427F-B788-ED8DF60144D3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0D26043-F2E9-4B57-94C1-D66C81E00047}" type="sibTrans" cxnId="{FC920007-729B-427F-B788-ED8DF60144D3}">
      <dgm:prSet/>
      <dgm:spPr>
        <a:ln w="762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9CE446F5-4B11-4BC9-B07C-C3551918F0EB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Расходы на органы МСУ рассчитываются в отдельном блоке расходов </a:t>
          </a:r>
        </a:p>
      </dgm:t>
    </dgm:pt>
    <dgm:pt modelId="{7ADDC24A-7070-4039-9747-BD5C3FF5895E}" type="parTrans" cxnId="{50B14D40-C8B1-4BC4-B76E-4B61D3D1CF30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E76A8C0-3022-44FF-8E3F-1ECBB6DB124B}" type="sibTrans" cxnId="{50B14D40-C8B1-4BC4-B76E-4B61D3D1CF30}">
      <dgm:prSet/>
      <dgm:spPr>
        <a:ln w="76200"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7B5C3DC0-D2E4-443B-BA9C-4635BDD4F02F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Расходы инвестиционного характера не учитываются </a:t>
          </a:r>
        </a:p>
      </dgm:t>
    </dgm:pt>
    <dgm:pt modelId="{003799B9-D6A3-4E34-94AE-B39942123480}" type="parTrans" cxnId="{803976B5-86C5-43B1-84B0-B9A976EF2544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666C9C45-3A01-4C0D-AEA0-3B7F5A7BB887}" type="sibTrans" cxnId="{803976B5-86C5-43B1-84B0-B9A976EF2544}">
      <dgm:prSet/>
      <dgm:spPr>
        <a:ln w="76200"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C03723BB-B424-4055-B824-FD5BC41CAF8F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Внутри каждой группы расходов выделены расходы наиболее ярко характеризующие конкретную группу </a:t>
          </a:r>
        </a:p>
      </dgm:t>
    </dgm:pt>
    <dgm:pt modelId="{CBA05C7B-57C1-495D-BF7D-1786008E0E4D}" type="parTrans" cxnId="{A282F1C7-C14E-4AE5-B3B6-94E6E82BF474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F3288D2-830A-4BF5-B223-95A5BF728B8D}" type="sibTrans" cxnId="{A282F1C7-C14E-4AE5-B3B6-94E6E82BF474}">
      <dgm:prSet/>
      <dgm:spPr>
        <a:ln w="762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95FCD14F-632C-40CE-AEBA-A8ADD9C75322}" type="pres">
      <dgm:prSet presAssocID="{46C5BA1E-6B07-4FD4-9B4B-270A47FA6841}" presName="cycle" presStyleCnt="0">
        <dgm:presLayoutVars>
          <dgm:dir/>
          <dgm:resizeHandles val="exact"/>
        </dgm:presLayoutVars>
      </dgm:prSet>
      <dgm:spPr/>
    </dgm:pt>
    <dgm:pt modelId="{C488C135-8E0B-4F10-90A3-8EF4F11F45FD}" type="pres">
      <dgm:prSet presAssocID="{0B10C163-457A-4397-B2FF-7CDF9986A363}" presName="node" presStyleLbl="node1" presStyleIdx="0" presStyleCnt="5">
        <dgm:presLayoutVars>
          <dgm:bulletEnabled val="1"/>
        </dgm:presLayoutVars>
      </dgm:prSet>
      <dgm:spPr/>
    </dgm:pt>
    <dgm:pt modelId="{2D2BA1E1-6E3C-42FF-9506-AA44C21CAF93}" type="pres">
      <dgm:prSet presAssocID="{0B10C163-457A-4397-B2FF-7CDF9986A363}" presName="spNode" presStyleCnt="0"/>
      <dgm:spPr/>
    </dgm:pt>
    <dgm:pt modelId="{D46C7482-BE4B-40F7-A46E-38848C0AED96}" type="pres">
      <dgm:prSet presAssocID="{BF9D29FB-FF0B-4FDC-B535-0CD875D716CB}" presName="sibTrans" presStyleLbl="sibTrans1D1" presStyleIdx="0" presStyleCnt="5"/>
      <dgm:spPr/>
    </dgm:pt>
    <dgm:pt modelId="{4A8D3504-2905-4DE7-9B41-A9669EBBCB4D}" type="pres">
      <dgm:prSet presAssocID="{0C34069A-799A-4636-BBE8-3D1C48889E8D}" presName="node" presStyleLbl="node1" presStyleIdx="1" presStyleCnt="5">
        <dgm:presLayoutVars>
          <dgm:bulletEnabled val="1"/>
        </dgm:presLayoutVars>
      </dgm:prSet>
      <dgm:spPr/>
    </dgm:pt>
    <dgm:pt modelId="{AD7B8DAF-F9A1-49A4-8864-C93CD04250E4}" type="pres">
      <dgm:prSet presAssocID="{0C34069A-799A-4636-BBE8-3D1C48889E8D}" presName="spNode" presStyleCnt="0"/>
      <dgm:spPr/>
    </dgm:pt>
    <dgm:pt modelId="{26426A80-0D43-4145-B759-57EBD6885F48}" type="pres">
      <dgm:prSet presAssocID="{00D26043-F2E9-4B57-94C1-D66C81E00047}" presName="sibTrans" presStyleLbl="sibTrans1D1" presStyleIdx="1" presStyleCnt="5"/>
      <dgm:spPr/>
    </dgm:pt>
    <dgm:pt modelId="{060E1F1D-BE90-437A-AD37-584907DB81CD}" type="pres">
      <dgm:prSet presAssocID="{9CE446F5-4B11-4BC9-B07C-C3551918F0EB}" presName="node" presStyleLbl="node1" presStyleIdx="2" presStyleCnt="5">
        <dgm:presLayoutVars>
          <dgm:bulletEnabled val="1"/>
        </dgm:presLayoutVars>
      </dgm:prSet>
      <dgm:spPr/>
    </dgm:pt>
    <dgm:pt modelId="{56B56C7F-946B-4281-B184-9292DBB492A0}" type="pres">
      <dgm:prSet presAssocID="{9CE446F5-4B11-4BC9-B07C-C3551918F0EB}" presName="spNode" presStyleCnt="0"/>
      <dgm:spPr/>
    </dgm:pt>
    <dgm:pt modelId="{2BE92CD4-5C60-4B1F-B52C-8D3BAB4A0CC8}" type="pres">
      <dgm:prSet presAssocID="{BE76A8C0-3022-44FF-8E3F-1ECBB6DB124B}" presName="sibTrans" presStyleLbl="sibTrans1D1" presStyleIdx="2" presStyleCnt="5"/>
      <dgm:spPr/>
    </dgm:pt>
    <dgm:pt modelId="{13AD24E3-222E-4225-B81F-A30BC7B1C031}" type="pres">
      <dgm:prSet presAssocID="{7B5C3DC0-D2E4-443B-BA9C-4635BDD4F02F}" presName="node" presStyleLbl="node1" presStyleIdx="3" presStyleCnt="5">
        <dgm:presLayoutVars>
          <dgm:bulletEnabled val="1"/>
        </dgm:presLayoutVars>
      </dgm:prSet>
      <dgm:spPr/>
    </dgm:pt>
    <dgm:pt modelId="{50BED908-9C1C-40FA-9B73-464D08F18BA0}" type="pres">
      <dgm:prSet presAssocID="{7B5C3DC0-D2E4-443B-BA9C-4635BDD4F02F}" presName="spNode" presStyleCnt="0"/>
      <dgm:spPr/>
    </dgm:pt>
    <dgm:pt modelId="{30288474-4873-492E-B0A5-7846816DB51F}" type="pres">
      <dgm:prSet presAssocID="{666C9C45-3A01-4C0D-AEA0-3B7F5A7BB887}" presName="sibTrans" presStyleLbl="sibTrans1D1" presStyleIdx="3" presStyleCnt="5"/>
      <dgm:spPr/>
    </dgm:pt>
    <dgm:pt modelId="{5685CF07-520B-490D-B461-40A9D2CF56F7}" type="pres">
      <dgm:prSet presAssocID="{C03723BB-B424-4055-B824-FD5BC41CAF8F}" presName="node" presStyleLbl="node1" presStyleIdx="4" presStyleCnt="5">
        <dgm:presLayoutVars>
          <dgm:bulletEnabled val="1"/>
        </dgm:presLayoutVars>
      </dgm:prSet>
      <dgm:spPr/>
    </dgm:pt>
    <dgm:pt modelId="{0A9D3294-CB77-4F06-8E3B-60BF6415BA69}" type="pres">
      <dgm:prSet presAssocID="{C03723BB-B424-4055-B824-FD5BC41CAF8F}" presName="spNode" presStyleCnt="0"/>
      <dgm:spPr/>
    </dgm:pt>
    <dgm:pt modelId="{C9010ECB-C281-4A3D-BB48-3B691EB4F5BE}" type="pres">
      <dgm:prSet presAssocID="{0F3288D2-830A-4BF5-B223-95A5BF728B8D}" presName="sibTrans" presStyleLbl="sibTrans1D1" presStyleIdx="4" presStyleCnt="5"/>
      <dgm:spPr/>
    </dgm:pt>
  </dgm:ptLst>
  <dgm:cxnLst>
    <dgm:cxn modelId="{FC920007-729B-427F-B788-ED8DF60144D3}" srcId="{46C5BA1E-6B07-4FD4-9B4B-270A47FA6841}" destId="{0C34069A-799A-4636-BBE8-3D1C48889E8D}" srcOrd="1" destOrd="0" parTransId="{F8E3AF27-3F58-4C14-A8F1-4E087A2D0366}" sibTransId="{00D26043-F2E9-4B57-94C1-D66C81E00047}"/>
    <dgm:cxn modelId="{8884B43F-A5F1-4F59-BA10-5325398603D5}" type="presOf" srcId="{00D26043-F2E9-4B57-94C1-D66C81E00047}" destId="{26426A80-0D43-4145-B759-57EBD6885F48}" srcOrd="0" destOrd="0" presId="urn:microsoft.com/office/officeart/2005/8/layout/cycle6"/>
    <dgm:cxn modelId="{50B14D40-C8B1-4BC4-B76E-4B61D3D1CF30}" srcId="{46C5BA1E-6B07-4FD4-9B4B-270A47FA6841}" destId="{9CE446F5-4B11-4BC9-B07C-C3551918F0EB}" srcOrd="2" destOrd="0" parTransId="{7ADDC24A-7070-4039-9747-BD5C3FF5895E}" sibTransId="{BE76A8C0-3022-44FF-8E3F-1ECBB6DB124B}"/>
    <dgm:cxn modelId="{057A4E60-0C2A-4056-AE50-DFE0C3E5BF6A}" type="presOf" srcId="{666C9C45-3A01-4C0D-AEA0-3B7F5A7BB887}" destId="{30288474-4873-492E-B0A5-7846816DB51F}" srcOrd="0" destOrd="0" presId="urn:microsoft.com/office/officeart/2005/8/layout/cycle6"/>
    <dgm:cxn modelId="{0D34D349-3439-472F-9434-216DFF07D07C}" srcId="{46C5BA1E-6B07-4FD4-9B4B-270A47FA6841}" destId="{0B10C163-457A-4397-B2FF-7CDF9986A363}" srcOrd="0" destOrd="0" parTransId="{DC451391-54B5-4263-AB75-EFB1C1C5020D}" sibTransId="{BF9D29FB-FF0B-4FDC-B535-0CD875D716CB}"/>
    <dgm:cxn modelId="{AB2C1C56-3922-4186-B25A-3399DCC2A36D}" type="presOf" srcId="{BF9D29FB-FF0B-4FDC-B535-0CD875D716CB}" destId="{D46C7482-BE4B-40F7-A46E-38848C0AED96}" srcOrd="0" destOrd="0" presId="urn:microsoft.com/office/officeart/2005/8/layout/cycle6"/>
    <dgm:cxn modelId="{EA65E579-2BC0-4374-9364-A87AA547197F}" type="presOf" srcId="{0B10C163-457A-4397-B2FF-7CDF9986A363}" destId="{C488C135-8E0B-4F10-90A3-8EF4F11F45FD}" srcOrd="0" destOrd="0" presId="urn:microsoft.com/office/officeart/2005/8/layout/cycle6"/>
    <dgm:cxn modelId="{1AE96C96-ABEF-4679-86BF-B035140C85BB}" type="presOf" srcId="{46C5BA1E-6B07-4FD4-9B4B-270A47FA6841}" destId="{95FCD14F-632C-40CE-AEBA-A8ADD9C75322}" srcOrd="0" destOrd="0" presId="urn:microsoft.com/office/officeart/2005/8/layout/cycle6"/>
    <dgm:cxn modelId="{53EDF1A4-9FB7-4D9B-BF1E-C86625E811E4}" type="presOf" srcId="{0C34069A-799A-4636-BBE8-3D1C48889E8D}" destId="{4A8D3504-2905-4DE7-9B41-A9669EBBCB4D}" srcOrd="0" destOrd="0" presId="urn:microsoft.com/office/officeart/2005/8/layout/cycle6"/>
    <dgm:cxn modelId="{015552A7-AAEE-47C2-9A6E-B2D0B23A1929}" type="presOf" srcId="{7B5C3DC0-D2E4-443B-BA9C-4635BDD4F02F}" destId="{13AD24E3-222E-4225-B81F-A30BC7B1C031}" srcOrd="0" destOrd="0" presId="urn:microsoft.com/office/officeart/2005/8/layout/cycle6"/>
    <dgm:cxn modelId="{803976B5-86C5-43B1-84B0-B9A976EF2544}" srcId="{46C5BA1E-6B07-4FD4-9B4B-270A47FA6841}" destId="{7B5C3DC0-D2E4-443B-BA9C-4635BDD4F02F}" srcOrd="3" destOrd="0" parTransId="{003799B9-D6A3-4E34-94AE-B39942123480}" sibTransId="{666C9C45-3A01-4C0D-AEA0-3B7F5A7BB887}"/>
    <dgm:cxn modelId="{A282F1C7-C14E-4AE5-B3B6-94E6E82BF474}" srcId="{46C5BA1E-6B07-4FD4-9B4B-270A47FA6841}" destId="{C03723BB-B424-4055-B824-FD5BC41CAF8F}" srcOrd="4" destOrd="0" parTransId="{CBA05C7B-57C1-495D-BF7D-1786008E0E4D}" sibTransId="{0F3288D2-830A-4BF5-B223-95A5BF728B8D}"/>
    <dgm:cxn modelId="{3E3E59E4-2B38-4098-AD73-4094D618AE05}" type="presOf" srcId="{9CE446F5-4B11-4BC9-B07C-C3551918F0EB}" destId="{060E1F1D-BE90-437A-AD37-584907DB81CD}" srcOrd="0" destOrd="0" presId="urn:microsoft.com/office/officeart/2005/8/layout/cycle6"/>
    <dgm:cxn modelId="{BDC282EC-7426-492E-93A4-2BD38F309A36}" type="presOf" srcId="{BE76A8C0-3022-44FF-8E3F-1ECBB6DB124B}" destId="{2BE92CD4-5C60-4B1F-B52C-8D3BAB4A0CC8}" srcOrd="0" destOrd="0" presId="urn:microsoft.com/office/officeart/2005/8/layout/cycle6"/>
    <dgm:cxn modelId="{0F6042F6-1BAB-4D4D-9CFD-B98E5551A600}" type="presOf" srcId="{C03723BB-B424-4055-B824-FD5BC41CAF8F}" destId="{5685CF07-520B-490D-B461-40A9D2CF56F7}" srcOrd="0" destOrd="0" presId="urn:microsoft.com/office/officeart/2005/8/layout/cycle6"/>
    <dgm:cxn modelId="{2819B7F7-06DB-4BDA-B132-EF44FAAFE173}" type="presOf" srcId="{0F3288D2-830A-4BF5-B223-95A5BF728B8D}" destId="{C9010ECB-C281-4A3D-BB48-3B691EB4F5BE}" srcOrd="0" destOrd="0" presId="urn:microsoft.com/office/officeart/2005/8/layout/cycle6"/>
    <dgm:cxn modelId="{6D5BE387-9987-420E-9A55-1C4C634C2D32}" type="presParOf" srcId="{95FCD14F-632C-40CE-AEBA-A8ADD9C75322}" destId="{C488C135-8E0B-4F10-90A3-8EF4F11F45FD}" srcOrd="0" destOrd="0" presId="urn:microsoft.com/office/officeart/2005/8/layout/cycle6"/>
    <dgm:cxn modelId="{31AE1C2F-5A0E-4876-AEE2-C0A1A307C5B4}" type="presParOf" srcId="{95FCD14F-632C-40CE-AEBA-A8ADD9C75322}" destId="{2D2BA1E1-6E3C-42FF-9506-AA44C21CAF93}" srcOrd="1" destOrd="0" presId="urn:microsoft.com/office/officeart/2005/8/layout/cycle6"/>
    <dgm:cxn modelId="{424730B5-B653-4047-958B-A7EACC114CD0}" type="presParOf" srcId="{95FCD14F-632C-40CE-AEBA-A8ADD9C75322}" destId="{D46C7482-BE4B-40F7-A46E-38848C0AED96}" srcOrd="2" destOrd="0" presId="urn:microsoft.com/office/officeart/2005/8/layout/cycle6"/>
    <dgm:cxn modelId="{2989CCA8-EA01-4B38-9CE8-206CB038056E}" type="presParOf" srcId="{95FCD14F-632C-40CE-AEBA-A8ADD9C75322}" destId="{4A8D3504-2905-4DE7-9B41-A9669EBBCB4D}" srcOrd="3" destOrd="0" presId="urn:microsoft.com/office/officeart/2005/8/layout/cycle6"/>
    <dgm:cxn modelId="{EABD45FF-BC27-4C37-B66B-94EB1DB2AFCB}" type="presParOf" srcId="{95FCD14F-632C-40CE-AEBA-A8ADD9C75322}" destId="{AD7B8DAF-F9A1-49A4-8864-C93CD04250E4}" srcOrd="4" destOrd="0" presId="urn:microsoft.com/office/officeart/2005/8/layout/cycle6"/>
    <dgm:cxn modelId="{72245F4E-C3DC-44F1-A904-FA3E75F57172}" type="presParOf" srcId="{95FCD14F-632C-40CE-AEBA-A8ADD9C75322}" destId="{26426A80-0D43-4145-B759-57EBD6885F48}" srcOrd="5" destOrd="0" presId="urn:microsoft.com/office/officeart/2005/8/layout/cycle6"/>
    <dgm:cxn modelId="{0B1A782D-ADFC-424C-8E70-25609E600179}" type="presParOf" srcId="{95FCD14F-632C-40CE-AEBA-A8ADD9C75322}" destId="{060E1F1D-BE90-437A-AD37-584907DB81CD}" srcOrd="6" destOrd="0" presId="urn:microsoft.com/office/officeart/2005/8/layout/cycle6"/>
    <dgm:cxn modelId="{CBDF313A-EDC8-4C98-A4DE-A1967FEC364C}" type="presParOf" srcId="{95FCD14F-632C-40CE-AEBA-A8ADD9C75322}" destId="{56B56C7F-946B-4281-B184-9292DBB492A0}" srcOrd="7" destOrd="0" presId="urn:microsoft.com/office/officeart/2005/8/layout/cycle6"/>
    <dgm:cxn modelId="{FFCCBD54-C050-4A55-A403-D1700C581FF6}" type="presParOf" srcId="{95FCD14F-632C-40CE-AEBA-A8ADD9C75322}" destId="{2BE92CD4-5C60-4B1F-B52C-8D3BAB4A0CC8}" srcOrd="8" destOrd="0" presId="urn:microsoft.com/office/officeart/2005/8/layout/cycle6"/>
    <dgm:cxn modelId="{276154D2-D6CD-4403-B967-0D1DED612CA9}" type="presParOf" srcId="{95FCD14F-632C-40CE-AEBA-A8ADD9C75322}" destId="{13AD24E3-222E-4225-B81F-A30BC7B1C031}" srcOrd="9" destOrd="0" presId="urn:microsoft.com/office/officeart/2005/8/layout/cycle6"/>
    <dgm:cxn modelId="{5E3113C9-3F59-4DC8-9505-702DA8143D29}" type="presParOf" srcId="{95FCD14F-632C-40CE-AEBA-A8ADD9C75322}" destId="{50BED908-9C1C-40FA-9B73-464D08F18BA0}" srcOrd="10" destOrd="0" presId="urn:microsoft.com/office/officeart/2005/8/layout/cycle6"/>
    <dgm:cxn modelId="{755E2D60-55FF-4919-9C4F-826502030DBB}" type="presParOf" srcId="{95FCD14F-632C-40CE-AEBA-A8ADD9C75322}" destId="{30288474-4873-492E-B0A5-7846816DB51F}" srcOrd="11" destOrd="0" presId="urn:microsoft.com/office/officeart/2005/8/layout/cycle6"/>
    <dgm:cxn modelId="{DA93440D-9160-470F-9620-F8CB87DD5D89}" type="presParOf" srcId="{95FCD14F-632C-40CE-AEBA-A8ADD9C75322}" destId="{5685CF07-520B-490D-B461-40A9D2CF56F7}" srcOrd="12" destOrd="0" presId="urn:microsoft.com/office/officeart/2005/8/layout/cycle6"/>
    <dgm:cxn modelId="{B612854F-84AF-4AB6-8E1F-15A49BBCF449}" type="presParOf" srcId="{95FCD14F-632C-40CE-AEBA-A8ADD9C75322}" destId="{0A9D3294-CB77-4F06-8E3B-60BF6415BA69}" srcOrd="13" destOrd="0" presId="urn:microsoft.com/office/officeart/2005/8/layout/cycle6"/>
    <dgm:cxn modelId="{5CB6FE15-186E-46C2-B999-E1A01AFE1CE8}" type="presParOf" srcId="{95FCD14F-632C-40CE-AEBA-A8ADD9C75322}" destId="{C9010ECB-C281-4A3D-BB48-3B691EB4F5BE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F6674C-6C07-44ED-9B38-EEB9194BD013}" type="doc">
      <dgm:prSet loTypeId="urn:microsoft.com/office/officeart/2005/8/layout/vList6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03FDBCF-4345-4BBC-B703-4255064DBCE0}">
      <dgm:prSet phldrT="[Текст]"/>
      <dgm:spPr/>
      <dgm:t>
        <a:bodyPr/>
        <a:lstStyle/>
        <a:p>
          <a:r>
            <a:rPr lang="ru-RU"/>
            <a:t>Цель</a:t>
          </a:r>
          <a:endParaRPr lang="ru-RU" dirty="0"/>
        </a:p>
      </dgm:t>
    </dgm:pt>
    <dgm:pt modelId="{F8E1317F-E66A-4195-8E34-A562943C0C0E}" type="parTrans" cxnId="{C9349845-DF95-4F7E-9B33-703FA29B2CD8}">
      <dgm:prSet/>
      <dgm:spPr/>
      <dgm:t>
        <a:bodyPr/>
        <a:lstStyle/>
        <a:p>
          <a:endParaRPr lang="ru-RU"/>
        </a:p>
      </dgm:t>
    </dgm:pt>
    <dgm:pt modelId="{0BFAE5D8-3A75-4BD2-8751-00894D4C2CF8}" type="sibTrans" cxnId="{C9349845-DF95-4F7E-9B33-703FA29B2CD8}">
      <dgm:prSet/>
      <dgm:spPr/>
      <dgm:t>
        <a:bodyPr/>
        <a:lstStyle/>
        <a:p>
          <a:endParaRPr lang="ru-RU"/>
        </a:p>
      </dgm:t>
    </dgm:pt>
    <dgm:pt modelId="{68A6E74D-6435-4F3D-92C0-0158A69B5A0B}">
      <dgm:prSet phldrT="[Текст]" custT="1"/>
      <dgm:spPr/>
      <dgm:t>
        <a:bodyPr/>
        <a:lstStyle/>
        <a:p>
          <a:r>
            <a:rPr lang="ru-RU" sz="1200" dirty="0"/>
            <a:t>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</a:t>
          </a:r>
        </a:p>
      </dgm:t>
    </dgm:pt>
    <dgm:pt modelId="{C1AFF0F1-4999-4049-A6A4-0B793016C890}" type="parTrans" cxnId="{E0A1D069-D899-4F87-B636-2597E37F0BE2}">
      <dgm:prSet/>
      <dgm:spPr/>
      <dgm:t>
        <a:bodyPr/>
        <a:lstStyle/>
        <a:p>
          <a:endParaRPr lang="ru-RU"/>
        </a:p>
      </dgm:t>
    </dgm:pt>
    <dgm:pt modelId="{CF3A0F23-182D-4B83-95E9-6C19273BD3E4}" type="sibTrans" cxnId="{E0A1D069-D899-4F87-B636-2597E37F0BE2}">
      <dgm:prSet/>
      <dgm:spPr/>
      <dgm:t>
        <a:bodyPr/>
        <a:lstStyle/>
        <a:p>
          <a:endParaRPr lang="ru-RU"/>
        </a:p>
      </dgm:t>
    </dgm:pt>
    <dgm:pt modelId="{FD79981E-2BCA-4D0B-B879-1A944387540C}">
      <dgm:prSet phldrT="[Текст]"/>
      <dgm:spPr/>
      <dgm:t>
        <a:bodyPr/>
        <a:lstStyle/>
        <a:p>
          <a:r>
            <a:rPr lang="ru-RU"/>
            <a:t>Задачи</a:t>
          </a:r>
          <a:endParaRPr lang="ru-RU" dirty="0"/>
        </a:p>
      </dgm:t>
    </dgm:pt>
    <dgm:pt modelId="{7C709FA4-64EC-4EAD-958D-01B16BA00E97}" type="parTrans" cxnId="{F0A4448C-EC34-4132-915F-C4EA9425CC53}">
      <dgm:prSet/>
      <dgm:spPr/>
      <dgm:t>
        <a:bodyPr/>
        <a:lstStyle/>
        <a:p>
          <a:endParaRPr lang="ru-RU"/>
        </a:p>
      </dgm:t>
    </dgm:pt>
    <dgm:pt modelId="{A864CB7B-E282-4680-895E-1AFC5F816F34}" type="sibTrans" cxnId="{F0A4448C-EC34-4132-915F-C4EA9425CC53}">
      <dgm:prSet/>
      <dgm:spPr/>
      <dgm:t>
        <a:bodyPr/>
        <a:lstStyle/>
        <a:p>
          <a:endParaRPr lang="ru-RU"/>
        </a:p>
      </dgm:t>
    </dgm:pt>
    <dgm:pt modelId="{ACA9B701-E648-43E3-88AD-6936CD167457}">
      <dgm:prSet phldrT="[Текст]" custT="1"/>
      <dgm:spPr/>
      <dgm:t>
        <a:bodyPr/>
        <a:lstStyle/>
        <a:p>
          <a:r>
            <a:rPr lang="ru-RU" sz="1200" dirty="0"/>
            <a:t> Повышение эффективности бюджетных расходов</a:t>
          </a:r>
        </a:p>
      </dgm:t>
    </dgm:pt>
    <dgm:pt modelId="{C55D03DE-5078-41D5-98AE-548CA347C0F6}" type="parTrans" cxnId="{9C990C29-0023-469F-BC87-467FC988DB2E}">
      <dgm:prSet/>
      <dgm:spPr/>
      <dgm:t>
        <a:bodyPr/>
        <a:lstStyle/>
        <a:p>
          <a:endParaRPr lang="ru-RU"/>
        </a:p>
      </dgm:t>
    </dgm:pt>
    <dgm:pt modelId="{66E642C6-8736-45DF-A8F4-5CCE32481AC4}" type="sibTrans" cxnId="{9C990C29-0023-469F-BC87-467FC988DB2E}">
      <dgm:prSet/>
      <dgm:spPr/>
      <dgm:t>
        <a:bodyPr/>
        <a:lstStyle/>
        <a:p>
          <a:endParaRPr lang="ru-RU"/>
        </a:p>
      </dgm:t>
    </dgm:pt>
    <dgm:pt modelId="{9A88C214-C68F-43DE-9AC2-9171826583CF}">
      <dgm:prSet phldrT="[Текст]" custT="1"/>
      <dgm:spPr/>
      <dgm:t>
        <a:bodyPr/>
        <a:lstStyle/>
        <a:p>
          <a:endParaRPr lang="ru-RU" sz="1200" dirty="0"/>
        </a:p>
      </dgm:t>
    </dgm:pt>
    <dgm:pt modelId="{2EE869E5-5726-4F74-A7EA-9173D5DFC16D}" type="parTrans" cxnId="{1AD1CCD4-075A-4C60-97C5-CD25EA9F8D2D}">
      <dgm:prSet/>
      <dgm:spPr/>
      <dgm:t>
        <a:bodyPr/>
        <a:lstStyle/>
        <a:p>
          <a:endParaRPr lang="ru-RU"/>
        </a:p>
      </dgm:t>
    </dgm:pt>
    <dgm:pt modelId="{110E246F-47A7-452F-97AA-312F54CAAA1A}" type="sibTrans" cxnId="{1AD1CCD4-075A-4C60-97C5-CD25EA9F8D2D}">
      <dgm:prSet/>
      <dgm:spPr/>
      <dgm:t>
        <a:bodyPr/>
        <a:lstStyle/>
        <a:p>
          <a:endParaRPr lang="ru-RU"/>
        </a:p>
      </dgm:t>
    </dgm:pt>
    <dgm:pt modelId="{4FC285C2-8E65-4982-A727-4808E888551A}">
      <dgm:prSet phldrT="[Текст]" custT="1"/>
      <dgm:spPr/>
      <dgm:t>
        <a:bodyPr/>
        <a:lstStyle/>
        <a:p>
          <a:r>
            <a:rPr lang="ru-RU" sz="1200" dirty="0"/>
            <a:t> Повышение открытости деятельности органов местного самоуправления</a:t>
          </a:r>
        </a:p>
      </dgm:t>
    </dgm:pt>
    <dgm:pt modelId="{428EE11C-D656-44AC-9FF4-8D7B0A28F8C2}" type="parTrans" cxnId="{5F73E9C5-FD88-4219-AE17-46AEA4E64294}">
      <dgm:prSet/>
      <dgm:spPr/>
      <dgm:t>
        <a:bodyPr/>
        <a:lstStyle/>
        <a:p>
          <a:endParaRPr lang="ru-RU"/>
        </a:p>
      </dgm:t>
    </dgm:pt>
    <dgm:pt modelId="{F07369F9-74CD-412B-8CF4-BAD078C576C2}" type="sibTrans" cxnId="{5F73E9C5-FD88-4219-AE17-46AEA4E64294}">
      <dgm:prSet/>
      <dgm:spPr/>
      <dgm:t>
        <a:bodyPr/>
        <a:lstStyle/>
        <a:p>
          <a:endParaRPr lang="ru-RU"/>
        </a:p>
      </dgm:t>
    </dgm:pt>
    <dgm:pt modelId="{DC7CBC5C-3FAF-4FA0-96CE-0FE3FC701E74}">
      <dgm:prSet phldrT="[Текст]" custT="1"/>
      <dgm:spPr/>
      <dgm:t>
        <a:bodyPr/>
        <a:lstStyle/>
        <a:p>
          <a:r>
            <a:rPr lang="ru-RU" sz="1200" dirty="0"/>
            <a:t> Развитие взаимодействия органов местного самоуправления</a:t>
          </a:r>
        </a:p>
      </dgm:t>
    </dgm:pt>
    <dgm:pt modelId="{AD76BF00-7B85-490A-B859-2BE9917372B7}" type="parTrans" cxnId="{ECF41191-5AE8-4753-8EEF-4723E659E054}">
      <dgm:prSet/>
      <dgm:spPr/>
      <dgm:t>
        <a:bodyPr/>
        <a:lstStyle/>
        <a:p>
          <a:endParaRPr lang="ru-RU"/>
        </a:p>
      </dgm:t>
    </dgm:pt>
    <dgm:pt modelId="{1C7296EE-9119-4544-B11F-8DF72B9A7B66}" type="sibTrans" cxnId="{ECF41191-5AE8-4753-8EEF-4723E659E054}">
      <dgm:prSet/>
      <dgm:spPr/>
      <dgm:t>
        <a:bodyPr/>
        <a:lstStyle/>
        <a:p>
          <a:endParaRPr lang="ru-RU"/>
        </a:p>
      </dgm:t>
    </dgm:pt>
    <dgm:pt modelId="{1C1DD361-C7CF-4FB0-B3DA-AACAC19CB91D}">
      <dgm:prSet phldrT="[Текст]" custT="1"/>
      <dgm:spPr/>
      <dgm:t>
        <a:bodyPr/>
        <a:lstStyle/>
        <a:p>
          <a:r>
            <a:rPr lang="ru-RU" sz="1200" dirty="0"/>
            <a:t> Развитие взаимодействия органов местного самоуправления  населения МО</a:t>
          </a:r>
        </a:p>
      </dgm:t>
    </dgm:pt>
    <dgm:pt modelId="{A5ECDD26-3938-42F6-AF24-15E42B918DF9}" type="parTrans" cxnId="{91CCFFBA-8A4D-4AAE-B080-C815C363C5A0}">
      <dgm:prSet/>
      <dgm:spPr/>
      <dgm:t>
        <a:bodyPr/>
        <a:lstStyle/>
        <a:p>
          <a:endParaRPr lang="ru-RU"/>
        </a:p>
      </dgm:t>
    </dgm:pt>
    <dgm:pt modelId="{366F1B80-0995-45C1-9CA4-AE8E463DD6BB}" type="sibTrans" cxnId="{91CCFFBA-8A4D-4AAE-B080-C815C363C5A0}">
      <dgm:prSet/>
      <dgm:spPr/>
      <dgm:t>
        <a:bodyPr/>
        <a:lstStyle/>
        <a:p>
          <a:endParaRPr lang="ru-RU"/>
        </a:p>
      </dgm:t>
    </dgm:pt>
    <dgm:pt modelId="{E0DC2743-0E39-4485-A996-E2DE5E8BBEDA}">
      <dgm:prSet phldrT="[Текст]"/>
      <dgm:spPr/>
      <dgm:t>
        <a:bodyPr/>
        <a:lstStyle/>
        <a:p>
          <a:r>
            <a:rPr lang="ru-RU"/>
            <a:t>Сфера реализации</a:t>
          </a:r>
          <a:endParaRPr lang="ru-RU" dirty="0"/>
        </a:p>
      </dgm:t>
    </dgm:pt>
    <dgm:pt modelId="{4BFD6C7F-06B5-49EE-912A-E3136090A917}" type="parTrans" cxnId="{B5650510-7807-4413-A016-C2315D00AF1F}">
      <dgm:prSet/>
      <dgm:spPr/>
      <dgm:t>
        <a:bodyPr/>
        <a:lstStyle/>
        <a:p>
          <a:endParaRPr lang="ru-RU"/>
        </a:p>
      </dgm:t>
    </dgm:pt>
    <dgm:pt modelId="{EC7A010C-B3C8-47EA-B189-5062980681C6}" type="sibTrans" cxnId="{B5650510-7807-4413-A016-C2315D00AF1F}">
      <dgm:prSet/>
      <dgm:spPr/>
      <dgm:t>
        <a:bodyPr/>
        <a:lstStyle/>
        <a:p>
          <a:endParaRPr lang="ru-RU"/>
        </a:p>
      </dgm:t>
    </dgm:pt>
    <dgm:pt modelId="{17D12C3C-5B80-4626-B3C1-E9CAE3208FE7}">
      <dgm:prSet phldrT="[Текст]"/>
      <dgm:spPr/>
      <dgm:t>
        <a:bodyPr/>
        <a:lstStyle/>
        <a:p>
          <a:r>
            <a:rPr lang="ru-RU"/>
            <a:t>Финансирование</a:t>
          </a:r>
          <a:endParaRPr lang="ru-RU" dirty="0"/>
        </a:p>
      </dgm:t>
    </dgm:pt>
    <dgm:pt modelId="{38FEE8DC-95E0-4D3A-9CF5-F2BED7350203}" type="parTrans" cxnId="{B92EFFE7-056F-4B9D-BB2B-48E15CD724AA}">
      <dgm:prSet/>
      <dgm:spPr/>
      <dgm:t>
        <a:bodyPr/>
        <a:lstStyle/>
        <a:p>
          <a:endParaRPr lang="ru-RU"/>
        </a:p>
      </dgm:t>
    </dgm:pt>
    <dgm:pt modelId="{E3DFD340-6B81-451E-A842-E11676B5D7C8}" type="sibTrans" cxnId="{B92EFFE7-056F-4B9D-BB2B-48E15CD724AA}">
      <dgm:prSet/>
      <dgm:spPr/>
      <dgm:t>
        <a:bodyPr/>
        <a:lstStyle/>
        <a:p>
          <a:endParaRPr lang="ru-RU"/>
        </a:p>
      </dgm:t>
    </dgm:pt>
    <dgm:pt modelId="{C7A1AF1B-88F2-4A03-8F4F-29C60031296D}">
      <dgm:prSet custT="1"/>
      <dgm:spPr/>
      <dgm:t>
        <a:bodyPr/>
        <a:lstStyle/>
        <a:p>
          <a:r>
            <a:rPr lang="ru-RU" sz="1200" dirty="0"/>
            <a:t>Вопросы местного значения </a:t>
          </a:r>
        </a:p>
      </dgm:t>
    </dgm:pt>
    <dgm:pt modelId="{3328F978-E2E5-438A-A625-FA10BE5503EE}" type="parTrans" cxnId="{69226F73-572A-4A8C-96F8-F4B09760C024}">
      <dgm:prSet/>
      <dgm:spPr/>
      <dgm:t>
        <a:bodyPr/>
        <a:lstStyle/>
        <a:p>
          <a:endParaRPr lang="ru-RU"/>
        </a:p>
      </dgm:t>
    </dgm:pt>
    <dgm:pt modelId="{34920D57-2AB6-495E-B879-4B9CE1F11F26}" type="sibTrans" cxnId="{69226F73-572A-4A8C-96F8-F4B09760C024}">
      <dgm:prSet/>
      <dgm:spPr/>
      <dgm:t>
        <a:bodyPr/>
        <a:lstStyle/>
        <a:p>
          <a:endParaRPr lang="ru-RU"/>
        </a:p>
      </dgm:t>
    </dgm:pt>
    <dgm:pt modelId="{15BBC1BA-215B-428C-B67E-14009D7CA3D7}">
      <dgm:prSet custT="1"/>
      <dgm:spPr/>
      <dgm:t>
        <a:bodyPr/>
        <a:lstStyle/>
        <a:p>
          <a:r>
            <a:rPr lang="ru-RU" sz="1200" dirty="0"/>
            <a:t>Областной бюджет</a:t>
          </a:r>
        </a:p>
      </dgm:t>
    </dgm:pt>
    <dgm:pt modelId="{C269F2D0-0258-4E31-AF0E-B47A849D8081}" type="parTrans" cxnId="{193A75C9-1B8C-452E-A741-632036BFD296}">
      <dgm:prSet/>
      <dgm:spPr/>
      <dgm:t>
        <a:bodyPr/>
        <a:lstStyle/>
        <a:p>
          <a:endParaRPr lang="ru-RU"/>
        </a:p>
      </dgm:t>
    </dgm:pt>
    <dgm:pt modelId="{08A719CF-45E3-4458-A118-42C54E46B919}" type="sibTrans" cxnId="{193A75C9-1B8C-452E-A741-632036BFD296}">
      <dgm:prSet/>
      <dgm:spPr/>
      <dgm:t>
        <a:bodyPr/>
        <a:lstStyle/>
        <a:p>
          <a:endParaRPr lang="ru-RU"/>
        </a:p>
      </dgm:t>
    </dgm:pt>
    <dgm:pt modelId="{CCB78E3B-1905-4E47-B8DF-82EEC85A3FF4}">
      <dgm:prSet custT="1"/>
      <dgm:spPr/>
      <dgm:t>
        <a:bodyPr/>
        <a:lstStyle/>
        <a:p>
          <a:r>
            <a:rPr lang="ru-RU" sz="1200" dirty="0"/>
            <a:t>Бюджет муниципального района</a:t>
          </a:r>
        </a:p>
      </dgm:t>
    </dgm:pt>
    <dgm:pt modelId="{07B8F8A6-F232-4E71-B7BB-CD5257D25789}" type="parTrans" cxnId="{0CDB9520-1AC3-48CC-97A5-48FA8785397D}">
      <dgm:prSet/>
      <dgm:spPr/>
      <dgm:t>
        <a:bodyPr/>
        <a:lstStyle/>
        <a:p>
          <a:endParaRPr lang="ru-RU"/>
        </a:p>
      </dgm:t>
    </dgm:pt>
    <dgm:pt modelId="{7EDAFD2D-7E32-4FF8-B434-9E7EEC10671F}" type="sibTrans" cxnId="{0CDB9520-1AC3-48CC-97A5-48FA8785397D}">
      <dgm:prSet/>
      <dgm:spPr/>
      <dgm:t>
        <a:bodyPr/>
        <a:lstStyle/>
        <a:p>
          <a:endParaRPr lang="ru-RU"/>
        </a:p>
      </dgm:t>
    </dgm:pt>
    <dgm:pt modelId="{DF39D888-A819-4FCE-90C4-C2F843FAF076}">
      <dgm:prSet custT="1"/>
      <dgm:spPr/>
      <dgm:t>
        <a:bodyPr/>
        <a:lstStyle/>
        <a:p>
          <a:r>
            <a:rPr lang="ru-RU" sz="1200" dirty="0"/>
            <a:t>Средства населения</a:t>
          </a:r>
        </a:p>
      </dgm:t>
    </dgm:pt>
    <dgm:pt modelId="{B4927E80-AE91-4260-A640-01E15CAA552B}" type="parTrans" cxnId="{91BAD030-A96A-4D76-934B-313A5DEC4E50}">
      <dgm:prSet/>
      <dgm:spPr/>
      <dgm:t>
        <a:bodyPr/>
        <a:lstStyle/>
        <a:p>
          <a:endParaRPr lang="ru-RU"/>
        </a:p>
      </dgm:t>
    </dgm:pt>
    <dgm:pt modelId="{6FC950E5-EE09-4BB1-A2AD-03F4F71B18E7}" type="sibTrans" cxnId="{91BAD030-A96A-4D76-934B-313A5DEC4E50}">
      <dgm:prSet/>
      <dgm:spPr/>
      <dgm:t>
        <a:bodyPr/>
        <a:lstStyle/>
        <a:p>
          <a:endParaRPr lang="ru-RU"/>
        </a:p>
      </dgm:t>
    </dgm:pt>
    <dgm:pt modelId="{969F23B6-09DD-4B79-8915-7B90773F305F}">
      <dgm:prSet custT="1"/>
      <dgm:spPr/>
      <dgm:t>
        <a:bodyPr/>
        <a:lstStyle/>
        <a:p>
          <a:r>
            <a:rPr lang="ru-RU" sz="1200" dirty="0"/>
            <a:t>Средства инвесторов (спонсоров) </a:t>
          </a:r>
        </a:p>
      </dgm:t>
    </dgm:pt>
    <dgm:pt modelId="{20DEBE7B-9F8C-4F67-BB68-25F963AC8884}" type="parTrans" cxnId="{36B37D5C-93A4-4AC1-A24A-9652C731F1D6}">
      <dgm:prSet/>
      <dgm:spPr/>
      <dgm:t>
        <a:bodyPr/>
        <a:lstStyle/>
        <a:p>
          <a:endParaRPr lang="ru-RU"/>
        </a:p>
      </dgm:t>
    </dgm:pt>
    <dgm:pt modelId="{B3A26F26-50B1-4256-BC75-5A2DB9B40223}" type="sibTrans" cxnId="{36B37D5C-93A4-4AC1-A24A-9652C731F1D6}">
      <dgm:prSet/>
      <dgm:spPr/>
      <dgm:t>
        <a:bodyPr/>
        <a:lstStyle/>
        <a:p>
          <a:endParaRPr lang="ru-RU"/>
        </a:p>
      </dgm:t>
    </dgm:pt>
    <dgm:pt modelId="{ADF05193-2D52-4A46-A049-702149D1D674}" type="pres">
      <dgm:prSet presAssocID="{57F6674C-6C07-44ED-9B38-EEB9194BD013}" presName="Name0" presStyleCnt="0">
        <dgm:presLayoutVars>
          <dgm:dir/>
          <dgm:animLvl val="lvl"/>
          <dgm:resizeHandles/>
        </dgm:presLayoutVars>
      </dgm:prSet>
      <dgm:spPr/>
    </dgm:pt>
    <dgm:pt modelId="{DD65B483-765E-400F-830F-E010D42F3310}" type="pres">
      <dgm:prSet presAssocID="{C03FDBCF-4345-4BBC-B703-4255064DBCE0}" presName="linNode" presStyleCnt="0"/>
      <dgm:spPr/>
    </dgm:pt>
    <dgm:pt modelId="{A479A5F1-05F6-4F2E-B9BE-4F85F802E600}" type="pres">
      <dgm:prSet presAssocID="{C03FDBCF-4345-4BBC-B703-4255064DBCE0}" presName="parentShp" presStyleLbl="node1" presStyleIdx="0" presStyleCnt="4" custScaleX="48148" custScaleY="50060" custLinFactNeighborX="-17284" custLinFactNeighborY="-2310">
        <dgm:presLayoutVars>
          <dgm:bulletEnabled val="1"/>
        </dgm:presLayoutVars>
      </dgm:prSet>
      <dgm:spPr/>
    </dgm:pt>
    <dgm:pt modelId="{4CE52B9A-968C-467A-880D-EF744CBF59AA}" type="pres">
      <dgm:prSet presAssocID="{C03FDBCF-4345-4BBC-B703-4255064DBCE0}" presName="childShp" presStyleLbl="bgAccFollowNode1" presStyleIdx="0" presStyleCnt="4" custScaleX="134723" custScaleY="96216" custLinFactNeighborX="1351" custLinFactNeighborY="-4237">
        <dgm:presLayoutVars>
          <dgm:bulletEnabled val="1"/>
        </dgm:presLayoutVars>
      </dgm:prSet>
      <dgm:spPr/>
    </dgm:pt>
    <dgm:pt modelId="{CDAE06F3-C45D-41D9-B023-38CEA357EE5D}" type="pres">
      <dgm:prSet presAssocID="{0BFAE5D8-3A75-4BD2-8751-00894D4C2CF8}" presName="spacing" presStyleCnt="0"/>
      <dgm:spPr/>
    </dgm:pt>
    <dgm:pt modelId="{8D8FC903-7E06-4FEC-B2B1-6A3F35F16AC7}" type="pres">
      <dgm:prSet presAssocID="{FD79981E-2BCA-4D0B-B879-1A944387540C}" presName="linNode" presStyleCnt="0"/>
      <dgm:spPr/>
    </dgm:pt>
    <dgm:pt modelId="{47E1D3DA-73D7-49E5-A9E1-5996E939722D}" type="pres">
      <dgm:prSet presAssocID="{FD79981E-2BCA-4D0B-B879-1A944387540C}" presName="parentShp" presStyleLbl="node1" presStyleIdx="1" presStyleCnt="4" custScaleX="44117" custScaleY="44092" custLinFactNeighborX="-106" custLinFactNeighborY="-15949">
        <dgm:presLayoutVars>
          <dgm:bulletEnabled val="1"/>
        </dgm:presLayoutVars>
      </dgm:prSet>
      <dgm:spPr/>
    </dgm:pt>
    <dgm:pt modelId="{B02F6B54-036B-46F8-BC1C-BFEF1C39C01D}" type="pres">
      <dgm:prSet presAssocID="{FD79981E-2BCA-4D0B-B879-1A944387540C}" presName="childShp" presStyleLbl="bgAccFollowNode1" presStyleIdx="1" presStyleCnt="4" custScaleX="138190" custScaleY="172791" custLinFactNeighborX="3999" custLinFactNeighborY="-6350">
        <dgm:presLayoutVars>
          <dgm:bulletEnabled val="1"/>
        </dgm:presLayoutVars>
      </dgm:prSet>
      <dgm:spPr/>
    </dgm:pt>
    <dgm:pt modelId="{971F9A0A-E7AE-486C-A3A0-497568DAEA27}" type="pres">
      <dgm:prSet presAssocID="{A864CB7B-E282-4680-895E-1AFC5F816F34}" presName="spacing" presStyleCnt="0"/>
      <dgm:spPr/>
    </dgm:pt>
    <dgm:pt modelId="{03A57981-04DD-4815-A7B7-2086F0D80E9E}" type="pres">
      <dgm:prSet presAssocID="{E0DC2743-0E39-4485-A996-E2DE5E8BBEDA}" presName="linNode" presStyleCnt="0"/>
      <dgm:spPr/>
    </dgm:pt>
    <dgm:pt modelId="{91306DC9-4DBD-4664-8F53-FCB1E9DF752D}" type="pres">
      <dgm:prSet presAssocID="{E0DC2743-0E39-4485-A996-E2DE5E8BBEDA}" presName="parentShp" presStyleLbl="node1" presStyleIdx="2" presStyleCnt="4" custScaleX="79451" custScaleY="41036" custLinFactNeighborX="-6850" custLinFactNeighborY="-5625">
        <dgm:presLayoutVars>
          <dgm:bulletEnabled val="1"/>
        </dgm:presLayoutVars>
      </dgm:prSet>
      <dgm:spPr/>
    </dgm:pt>
    <dgm:pt modelId="{31F35C13-6858-4FDE-933D-BA7FFCEAE087}" type="pres">
      <dgm:prSet presAssocID="{E0DC2743-0E39-4485-A996-E2DE5E8BBEDA}" presName="childShp" presStyleLbl="bgAccFollowNode1" presStyleIdx="2" presStyleCnt="4" custScaleX="100000" custScaleY="41058" custLinFactNeighborX="-7534" custLinFactNeighborY="-4498">
        <dgm:presLayoutVars>
          <dgm:bulletEnabled val="1"/>
        </dgm:presLayoutVars>
      </dgm:prSet>
      <dgm:spPr/>
    </dgm:pt>
    <dgm:pt modelId="{383C37B7-F3BE-4337-ACBB-7DDB72D6C948}" type="pres">
      <dgm:prSet presAssocID="{EC7A010C-B3C8-47EA-B189-5062980681C6}" presName="spacing" presStyleCnt="0"/>
      <dgm:spPr/>
    </dgm:pt>
    <dgm:pt modelId="{B169298E-64BD-41AA-8113-1AAD6CA4CAD9}" type="pres">
      <dgm:prSet presAssocID="{17D12C3C-5B80-4626-B3C1-E9CAE3208FE7}" presName="linNode" presStyleCnt="0"/>
      <dgm:spPr/>
    </dgm:pt>
    <dgm:pt modelId="{76EA004C-4779-4522-A899-B6628698C8FC}" type="pres">
      <dgm:prSet presAssocID="{17D12C3C-5B80-4626-B3C1-E9CAE3208FE7}" presName="parentShp" presStyleLbl="node1" presStyleIdx="3" presStyleCnt="4" custScaleX="72602" custScaleY="38500" custLinFactNeighborX="-14155" custLinFactNeighborY="3946">
        <dgm:presLayoutVars>
          <dgm:bulletEnabled val="1"/>
        </dgm:presLayoutVars>
      </dgm:prSet>
      <dgm:spPr/>
    </dgm:pt>
    <dgm:pt modelId="{F3F13CD2-D0B6-47FD-B989-68D2A010E074}" type="pres">
      <dgm:prSet presAssocID="{17D12C3C-5B80-4626-B3C1-E9CAE3208FE7}" presName="childShp" presStyleLbl="bgAccFollowNode1" presStyleIdx="3" presStyleCnt="4" custScaleX="113630" custScaleY="82777" custLinFactNeighborX="-736" custLinFactNeighborY="-17552">
        <dgm:presLayoutVars>
          <dgm:bulletEnabled val="1"/>
        </dgm:presLayoutVars>
      </dgm:prSet>
      <dgm:spPr/>
    </dgm:pt>
  </dgm:ptLst>
  <dgm:cxnLst>
    <dgm:cxn modelId="{B5650510-7807-4413-A016-C2315D00AF1F}" srcId="{57F6674C-6C07-44ED-9B38-EEB9194BD013}" destId="{E0DC2743-0E39-4485-A996-E2DE5E8BBEDA}" srcOrd="2" destOrd="0" parTransId="{4BFD6C7F-06B5-49EE-912A-E3136090A917}" sibTransId="{EC7A010C-B3C8-47EA-B189-5062980681C6}"/>
    <dgm:cxn modelId="{22626218-C88A-4272-8AA7-63BFCD76F52B}" type="presOf" srcId="{E0DC2743-0E39-4485-A996-E2DE5E8BBEDA}" destId="{91306DC9-4DBD-4664-8F53-FCB1E9DF752D}" srcOrd="0" destOrd="0" presId="urn:microsoft.com/office/officeart/2005/8/layout/vList6"/>
    <dgm:cxn modelId="{0CDB9520-1AC3-48CC-97A5-48FA8785397D}" srcId="{17D12C3C-5B80-4626-B3C1-E9CAE3208FE7}" destId="{CCB78E3B-1905-4E47-B8DF-82EEC85A3FF4}" srcOrd="1" destOrd="0" parTransId="{07B8F8A6-F232-4E71-B7BB-CD5257D25789}" sibTransId="{7EDAFD2D-7E32-4FF8-B434-9E7EEC10671F}"/>
    <dgm:cxn modelId="{9C990C29-0023-469F-BC87-467FC988DB2E}" srcId="{FD79981E-2BCA-4D0B-B879-1A944387540C}" destId="{ACA9B701-E648-43E3-88AD-6936CD167457}" srcOrd="0" destOrd="0" parTransId="{C55D03DE-5078-41D5-98AE-548CA347C0F6}" sibTransId="{66E642C6-8736-45DF-A8F4-5CCE32481AC4}"/>
    <dgm:cxn modelId="{91BAD030-A96A-4D76-934B-313A5DEC4E50}" srcId="{17D12C3C-5B80-4626-B3C1-E9CAE3208FE7}" destId="{DF39D888-A819-4FCE-90C4-C2F843FAF076}" srcOrd="2" destOrd="0" parTransId="{B4927E80-AE91-4260-A640-01E15CAA552B}" sibTransId="{6FC950E5-EE09-4BB1-A2AD-03F4F71B18E7}"/>
    <dgm:cxn modelId="{6E87FA38-D863-4C79-80D2-A4F0B3C46E5D}" type="presOf" srcId="{969F23B6-09DD-4B79-8915-7B90773F305F}" destId="{F3F13CD2-D0B6-47FD-B989-68D2A010E074}" srcOrd="0" destOrd="3" presId="urn:microsoft.com/office/officeart/2005/8/layout/vList6"/>
    <dgm:cxn modelId="{627C833E-2E51-4500-9054-1ADB7DD3FB2B}" type="presOf" srcId="{ACA9B701-E648-43E3-88AD-6936CD167457}" destId="{B02F6B54-036B-46F8-BC1C-BFEF1C39C01D}" srcOrd="0" destOrd="0" presId="urn:microsoft.com/office/officeart/2005/8/layout/vList6"/>
    <dgm:cxn modelId="{36B37D5C-93A4-4AC1-A24A-9652C731F1D6}" srcId="{17D12C3C-5B80-4626-B3C1-E9CAE3208FE7}" destId="{969F23B6-09DD-4B79-8915-7B90773F305F}" srcOrd="3" destOrd="0" parTransId="{20DEBE7B-9F8C-4F67-BB68-25F963AC8884}" sibTransId="{B3A26F26-50B1-4256-BC75-5A2DB9B40223}"/>
    <dgm:cxn modelId="{942A1262-9877-4B96-83F5-70E1BA86A2A7}" type="presOf" srcId="{1C1DD361-C7CF-4FB0-B3DA-AACAC19CB91D}" destId="{B02F6B54-036B-46F8-BC1C-BFEF1C39C01D}" srcOrd="0" destOrd="3" presId="urn:microsoft.com/office/officeart/2005/8/layout/vList6"/>
    <dgm:cxn modelId="{C9349845-DF95-4F7E-9B33-703FA29B2CD8}" srcId="{57F6674C-6C07-44ED-9B38-EEB9194BD013}" destId="{C03FDBCF-4345-4BBC-B703-4255064DBCE0}" srcOrd="0" destOrd="0" parTransId="{F8E1317F-E66A-4195-8E34-A562943C0C0E}" sibTransId="{0BFAE5D8-3A75-4BD2-8751-00894D4C2CF8}"/>
    <dgm:cxn modelId="{E0A1D069-D899-4F87-B636-2597E37F0BE2}" srcId="{C03FDBCF-4345-4BBC-B703-4255064DBCE0}" destId="{68A6E74D-6435-4F3D-92C0-0158A69B5A0B}" srcOrd="0" destOrd="0" parTransId="{C1AFF0F1-4999-4049-A6A4-0B793016C890}" sibTransId="{CF3A0F23-182D-4B83-95E9-6C19273BD3E4}"/>
    <dgm:cxn modelId="{4413AA72-5117-4EC1-8758-E7B3480C9433}" type="presOf" srcId="{CCB78E3B-1905-4E47-B8DF-82EEC85A3FF4}" destId="{F3F13CD2-D0B6-47FD-B989-68D2A010E074}" srcOrd="0" destOrd="1" presId="urn:microsoft.com/office/officeart/2005/8/layout/vList6"/>
    <dgm:cxn modelId="{449ADA52-83FC-449A-8B7B-182F577A5F7E}" type="presOf" srcId="{C7A1AF1B-88F2-4A03-8F4F-29C60031296D}" destId="{31F35C13-6858-4FDE-933D-BA7FFCEAE087}" srcOrd="0" destOrd="0" presId="urn:microsoft.com/office/officeart/2005/8/layout/vList6"/>
    <dgm:cxn modelId="{82792D53-496E-4442-8495-928CEE2F5247}" type="presOf" srcId="{9A88C214-C68F-43DE-9AC2-9171826583CF}" destId="{B02F6B54-036B-46F8-BC1C-BFEF1C39C01D}" srcOrd="0" destOrd="4" presId="urn:microsoft.com/office/officeart/2005/8/layout/vList6"/>
    <dgm:cxn modelId="{69226F73-572A-4A8C-96F8-F4B09760C024}" srcId="{E0DC2743-0E39-4485-A996-E2DE5E8BBEDA}" destId="{C7A1AF1B-88F2-4A03-8F4F-29C60031296D}" srcOrd="0" destOrd="0" parTransId="{3328F978-E2E5-438A-A625-FA10BE5503EE}" sibTransId="{34920D57-2AB6-495E-B879-4B9CE1F11F26}"/>
    <dgm:cxn modelId="{F0A4448C-EC34-4132-915F-C4EA9425CC53}" srcId="{57F6674C-6C07-44ED-9B38-EEB9194BD013}" destId="{FD79981E-2BCA-4D0B-B879-1A944387540C}" srcOrd="1" destOrd="0" parTransId="{7C709FA4-64EC-4EAD-958D-01B16BA00E97}" sibTransId="{A864CB7B-E282-4680-895E-1AFC5F816F34}"/>
    <dgm:cxn modelId="{CEE57F8D-D98B-43A6-9C38-E74DB0FFA0A4}" type="presOf" srcId="{68A6E74D-6435-4F3D-92C0-0158A69B5A0B}" destId="{4CE52B9A-968C-467A-880D-EF744CBF59AA}" srcOrd="0" destOrd="0" presId="urn:microsoft.com/office/officeart/2005/8/layout/vList6"/>
    <dgm:cxn modelId="{ECF41191-5AE8-4753-8EEF-4723E659E054}" srcId="{FD79981E-2BCA-4D0B-B879-1A944387540C}" destId="{DC7CBC5C-3FAF-4FA0-96CE-0FE3FC701E74}" srcOrd="2" destOrd="0" parTransId="{AD76BF00-7B85-490A-B859-2BE9917372B7}" sibTransId="{1C7296EE-9119-4544-B11F-8DF72B9A7B66}"/>
    <dgm:cxn modelId="{91CCFFBA-8A4D-4AAE-B080-C815C363C5A0}" srcId="{FD79981E-2BCA-4D0B-B879-1A944387540C}" destId="{1C1DD361-C7CF-4FB0-B3DA-AACAC19CB91D}" srcOrd="3" destOrd="0" parTransId="{A5ECDD26-3938-42F6-AF24-15E42B918DF9}" sibTransId="{366F1B80-0995-45C1-9CA4-AE8E463DD6BB}"/>
    <dgm:cxn modelId="{5F73E9C5-FD88-4219-AE17-46AEA4E64294}" srcId="{FD79981E-2BCA-4D0B-B879-1A944387540C}" destId="{4FC285C2-8E65-4982-A727-4808E888551A}" srcOrd="1" destOrd="0" parTransId="{428EE11C-D656-44AC-9FF4-8D7B0A28F8C2}" sibTransId="{F07369F9-74CD-412B-8CF4-BAD078C576C2}"/>
    <dgm:cxn modelId="{193A75C9-1B8C-452E-A741-632036BFD296}" srcId="{17D12C3C-5B80-4626-B3C1-E9CAE3208FE7}" destId="{15BBC1BA-215B-428C-B67E-14009D7CA3D7}" srcOrd="0" destOrd="0" parTransId="{C269F2D0-0258-4E31-AF0E-B47A849D8081}" sibTransId="{08A719CF-45E3-4458-A118-42C54E46B919}"/>
    <dgm:cxn modelId="{69DF23CC-8B86-41ED-865D-4A7DA494BBFE}" type="presOf" srcId="{DF39D888-A819-4FCE-90C4-C2F843FAF076}" destId="{F3F13CD2-D0B6-47FD-B989-68D2A010E074}" srcOrd="0" destOrd="2" presId="urn:microsoft.com/office/officeart/2005/8/layout/vList6"/>
    <dgm:cxn modelId="{FE0CADCE-BE36-4172-B345-CFB829E92915}" type="presOf" srcId="{15BBC1BA-215B-428C-B67E-14009D7CA3D7}" destId="{F3F13CD2-D0B6-47FD-B989-68D2A010E074}" srcOrd="0" destOrd="0" presId="urn:microsoft.com/office/officeart/2005/8/layout/vList6"/>
    <dgm:cxn modelId="{7642DBD2-827F-4E27-AEFC-BFAF0E86DC3B}" type="presOf" srcId="{4FC285C2-8E65-4982-A727-4808E888551A}" destId="{B02F6B54-036B-46F8-BC1C-BFEF1C39C01D}" srcOrd="0" destOrd="1" presId="urn:microsoft.com/office/officeart/2005/8/layout/vList6"/>
    <dgm:cxn modelId="{1AD1CCD4-075A-4C60-97C5-CD25EA9F8D2D}" srcId="{FD79981E-2BCA-4D0B-B879-1A944387540C}" destId="{9A88C214-C68F-43DE-9AC2-9171826583CF}" srcOrd="4" destOrd="0" parTransId="{2EE869E5-5726-4F74-A7EA-9173D5DFC16D}" sibTransId="{110E246F-47A7-452F-97AA-312F54CAAA1A}"/>
    <dgm:cxn modelId="{389025DC-B2F0-4FF5-A43F-78DC9B42CA62}" type="presOf" srcId="{C03FDBCF-4345-4BBC-B703-4255064DBCE0}" destId="{A479A5F1-05F6-4F2E-B9BE-4F85F802E600}" srcOrd="0" destOrd="0" presId="urn:microsoft.com/office/officeart/2005/8/layout/vList6"/>
    <dgm:cxn modelId="{8354ACE3-07B8-467B-917D-BB7141D4F026}" type="presOf" srcId="{DC7CBC5C-3FAF-4FA0-96CE-0FE3FC701E74}" destId="{B02F6B54-036B-46F8-BC1C-BFEF1C39C01D}" srcOrd="0" destOrd="2" presId="urn:microsoft.com/office/officeart/2005/8/layout/vList6"/>
    <dgm:cxn modelId="{B92EFFE7-056F-4B9D-BB2B-48E15CD724AA}" srcId="{57F6674C-6C07-44ED-9B38-EEB9194BD013}" destId="{17D12C3C-5B80-4626-B3C1-E9CAE3208FE7}" srcOrd="3" destOrd="0" parTransId="{38FEE8DC-95E0-4D3A-9CF5-F2BED7350203}" sibTransId="{E3DFD340-6B81-451E-A842-E11676B5D7C8}"/>
    <dgm:cxn modelId="{22D0ADEC-9541-487F-9EF3-B9C131C9067F}" type="presOf" srcId="{17D12C3C-5B80-4626-B3C1-E9CAE3208FE7}" destId="{76EA004C-4779-4522-A899-B6628698C8FC}" srcOrd="0" destOrd="0" presId="urn:microsoft.com/office/officeart/2005/8/layout/vList6"/>
    <dgm:cxn modelId="{814FA8EE-808C-4B55-A6A2-0BDCD251629C}" type="presOf" srcId="{57F6674C-6C07-44ED-9B38-EEB9194BD013}" destId="{ADF05193-2D52-4A46-A049-702149D1D674}" srcOrd="0" destOrd="0" presId="urn:microsoft.com/office/officeart/2005/8/layout/vList6"/>
    <dgm:cxn modelId="{F1B02DF4-68D7-4A8B-865A-82A67D16EACF}" type="presOf" srcId="{FD79981E-2BCA-4D0B-B879-1A944387540C}" destId="{47E1D3DA-73D7-49E5-A9E1-5996E939722D}" srcOrd="0" destOrd="0" presId="urn:microsoft.com/office/officeart/2005/8/layout/vList6"/>
    <dgm:cxn modelId="{C3679A5C-A843-4E69-87FA-34963D2EA05F}" type="presParOf" srcId="{ADF05193-2D52-4A46-A049-702149D1D674}" destId="{DD65B483-765E-400F-830F-E010D42F3310}" srcOrd="0" destOrd="0" presId="urn:microsoft.com/office/officeart/2005/8/layout/vList6"/>
    <dgm:cxn modelId="{70651E15-5384-4B57-B78B-4168ED1AC265}" type="presParOf" srcId="{DD65B483-765E-400F-830F-E010D42F3310}" destId="{A479A5F1-05F6-4F2E-B9BE-4F85F802E600}" srcOrd="0" destOrd="0" presId="urn:microsoft.com/office/officeart/2005/8/layout/vList6"/>
    <dgm:cxn modelId="{782DACD6-3A6F-466E-A83B-6985922A6EF0}" type="presParOf" srcId="{DD65B483-765E-400F-830F-E010D42F3310}" destId="{4CE52B9A-968C-467A-880D-EF744CBF59AA}" srcOrd="1" destOrd="0" presId="urn:microsoft.com/office/officeart/2005/8/layout/vList6"/>
    <dgm:cxn modelId="{53CAB2A3-63E8-4429-AB93-B8130DFDC6C4}" type="presParOf" srcId="{ADF05193-2D52-4A46-A049-702149D1D674}" destId="{CDAE06F3-C45D-41D9-B023-38CEA357EE5D}" srcOrd="1" destOrd="0" presId="urn:microsoft.com/office/officeart/2005/8/layout/vList6"/>
    <dgm:cxn modelId="{C68004A0-5419-4CA8-B406-2A9E0D1FC2FA}" type="presParOf" srcId="{ADF05193-2D52-4A46-A049-702149D1D674}" destId="{8D8FC903-7E06-4FEC-B2B1-6A3F35F16AC7}" srcOrd="2" destOrd="0" presId="urn:microsoft.com/office/officeart/2005/8/layout/vList6"/>
    <dgm:cxn modelId="{27542D7C-95A7-45B0-AE4D-DFA42EC5965B}" type="presParOf" srcId="{8D8FC903-7E06-4FEC-B2B1-6A3F35F16AC7}" destId="{47E1D3DA-73D7-49E5-A9E1-5996E939722D}" srcOrd="0" destOrd="0" presId="urn:microsoft.com/office/officeart/2005/8/layout/vList6"/>
    <dgm:cxn modelId="{4C2CDE90-E2B2-46DE-AD96-6E4FCAA14FAC}" type="presParOf" srcId="{8D8FC903-7E06-4FEC-B2B1-6A3F35F16AC7}" destId="{B02F6B54-036B-46F8-BC1C-BFEF1C39C01D}" srcOrd="1" destOrd="0" presId="urn:microsoft.com/office/officeart/2005/8/layout/vList6"/>
    <dgm:cxn modelId="{05DE3B8D-47E3-43AE-B02D-5D247083D2D7}" type="presParOf" srcId="{ADF05193-2D52-4A46-A049-702149D1D674}" destId="{971F9A0A-E7AE-486C-A3A0-497568DAEA27}" srcOrd="3" destOrd="0" presId="urn:microsoft.com/office/officeart/2005/8/layout/vList6"/>
    <dgm:cxn modelId="{60212197-DABF-4DE2-8F1D-C5B0BACB74D6}" type="presParOf" srcId="{ADF05193-2D52-4A46-A049-702149D1D674}" destId="{03A57981-04DD-4815-A7B7-2086F0D80E9E}" srcOrd="4" destOrd="0" presId="urn:microsoft.com/office/officeart/2005/8/layout/vList6"/>
    <dgm:cxn modelId="{92A6D09C-7B79-4FBB-96ED-B12BBB3AB4CA}" type="presParOf" srcId="{03A57981-04DD-4815-A7B7-2086F0D80E9E}" destId="{91306DC9-4DBD-4664-8F53-FCB1E9DF752D}" srcOrd="0" destOrd="0" presId="urn:microsoft.com/office/officeart/2005/8/layout/vList6"/>
    <dgm:cxn modelId="{7C2664EF-44A3-4F55-8B87-9F12C03F44F4}" type="presParOf" srcId="{03A57981-04DD-4815-A7B7-2086F0D80E9E}" destId="{31F35C13-6858-4FDE-933D-BA7FFCEAE087}" srcOrd="1" destOrd="0" presId="urn:microsoft.com/office/officeart/2005/8/layout/vList6"/>
    <dgm:cxn modelId="{2355F59E-B9DE-4E35-A87C-542FA12283D6}" type="presParOf" srcId="{ADF05193-2D52-4A46-A049-702149D1D674}" destId="{383C37B7-F3BE-4337-ACBB-7DDB72D6C948}" srcOrd="5" destOrd="0" presId="urn:microsoft.com/office/officeart/2005/8/layout/vList6"/>
    <dgm:cxn modelId="{E6687C9F-14E6-42F3-B05A-8A13633FBD5C}" type="presParOf" srcId="{ADF05193-2D52-4A46-A049-702149D1D674}" destId="{B169298E-64BD-41AA-8113-1AAD6CA4CAD9}" srcOrd="6" destOrd="0" presId="urn:microsoft.com/office/officeart/2005/8/layout/vList6"/>
    <dgm:cxn modelId="{BD95419C-2A7F-4282-B4BE-0F6D7D3C6B7A}" type="presParOf" srcId="{B169298E-64BD-41AA-8113-1AAD6CA4CAD9}" destId="{76EA004C-4779-4522-A899-B6628698C8FC}" srcOrd="0" destOrd="0" presId="urn:microsoft.com/office/officeart/2005/8/layout/vList6"/>
    <dgm:cxn modelId="{E1FF5995-B3D6-44D6-B346-B87181FE0FD9}" type="presParOf" srcId="{B169298E-64BD-41AA-8113-1AAD6CA4CAD9}" destId="{F3F13CD2-D0B6-47FD-B989-68D2A010E07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CB0E50-FB1D-4A38-A728-6AD8E1BCB552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8C8C170-84D0-479E-8338-130437510C5E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Информирование о практике инициативного бюджетирования </a:t>
          </a:r>
        </a:p>
      </dgm:t>
    </dgm:pt>
    <dgm:pt modelId="{DAAC8A9B-93DB-4485-9FE3-41616584FFE2}" type="parTrans" cxnId="{7F057837-CDA7-4F10-98AA-3FA3CE3F0E7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83DBED53-698D-4C9F-839F-6688C96C78C5}" type="sibTrans" cxnId="{7F057837-CDA7-4F10-98AA-3FA3CE3F0E75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A1EF01F1-EB37-4D5C-B570-EE1D88377A6B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Сбор заявлений на инициативное участие </a:t>
          </a:r>
        </a:p>
      </dgm:t>
    </dgm:pt>
    <dgm:pt modelId="{601B29E1-26F9-4D00-A62C-7417E4E7D8F7}" type="parTrans" cxnId="{36FAF9B1-0D47-484F-9E72-9C8B1391A99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F74FDF1D-ABBA-4B3C-80D1-32C1CA3598C3}" type="sibTrans" cxnId="{36FAF9B1-0D47-484F-9E72-9C8B1391A996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FECB7D9-5E68-4F89-A6C6-3C500798C53E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Выбор проектов </a:t>
          </a:r>
        </a:p>
      </dgm:t>
    </dgm:pt>
    <dgm:pt modelId="{9C0EA314-7816-4B32-8C74-2F0562C13251}" type="parTrans" cxnId="{B30DB904-5751-4802-A4BD-70FB0139E222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D697A867-3B43-4F08-A8B8-4A13C6C82C6B}" type="sibTrans" cxnId="{B30DB904-5751-4802-A4BD-70FB0139E222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E4432C15-E4D3-404E-A965-46A472CA59C6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Контроль за выполнением  работ </a:t>
          </a:r>
        </a:p>
      </dgm:t>
    </dgm:pt>
    <dgm:pt modelId="{24CAD277-8DF4-4782-AB87-4C1AA701A0C8}" type="parTrans" cxnId="{216C7719-615B-4223-B424-961DF0CB9AB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CEB07799-70A9-4918-9B42-86D1B1181133}" type="sibTrans" cxnId="{216C7719-615B-4223-B424-961DF0CB9ABB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3F78307C-F73E-48E4-A105-5F0BF7BCED3F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Завершение проектов</a:t>
          </a:r>
        </a:p>
      </dgm:t>
    </dgm:pt>
    <dgm:pt modelId="{E5B65E4E-4A23-445A-BBF2-33DAD0DE497F}" type="parTrans" cxnId="{525774FA-C466-4890-8647-E16CD645F4C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2CE8B92A-7A93-4B5F-9FEB-F284C997971F}" type="sibTrans" cxnId="{525774FA-C466-4890-8647-E16CD645F4C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4D94A2E-CC22-4C34-A13B-7E450163737C}" type="pres">
      <dgm:prSet presAssocID="{4FCB0E50-FB1D-4A38-A728-6AD8E1BCB552}" presName="outerComposite" presStyleCnt="0">
        <dgm:presLayoutVars>
          <dgm:chMax val="5"/>
          <dgm:dir/>
          <dgm:resizeHandles val="exact"/>
        </dgm:presLayoutVars>
      </dgm:prSet>
      <dgm:spPr/>
    </dgm:pt>
    <dgm:pt modelId="{5DF4C9CF-2A26-4F49-987E-3F3F3D3E882E}" type="pres">
      <dgm:prSet presAssocID="{4FCB0E50-FB1D-4A38-A728-6AD8E1BCB552}" presName="dummyMaxCanvas" presStyleCnt="0">
        <dgm:presLayoutVars/>
      </dgm:prSet>
      <dgm:spPr/>
    </dgm:pt>
    <dgm:pt modelId="{FC27F449-7B80-4541-9D0D-6F6ECD2AF8A6}" type="pres">
      <dgm:prSet presAssocID="{4FCB0E50-FB1D-4A38-A728-6AD8E1BCB552}" presName="FiveNodes_1" presStyleLbl="node1" presStyleIdx="0" presStyleCnt="5" custAng="0" custScaleX="106274" custLinFactNeighborX="4139" custLinFactNeighborY="-6303">
        <dgm:presLayoutVars>
          <dgm:bulletEnabled val="1"/>
        </dgm:presLayoutVars>
      </dgm:prSet>
      <dgm:spPr/>
    </dgm:pt>
    <dgm:pt modelId="{D0393AB2-F97D-458E-AD4E-7805DB7233A3}" type="pres">
      <dgm:prSet presAssocID="{4FCB0E50-FB1D-4A38-A728-6AD8E1BCB552}" presName="FiveNodes_2" presStyleLbl="node1" presStyleIdx="1" presStyleCnt="5" custLinFactNeighborX="8960" custLinFactNeighborY="428">
        <dgm:presLayoutVars>
          <dgm:bulletEnabled val="1"/>
        </dgm:presLayoutVars>
      </dgm:prSet>
      <dgm:spPr/>
    </dgm:pt>
    <dgm:pt modelId="{B422146A-EB56-40A8-B5A1-2A9F562726AE}" type="pres">
      <dgm:prSet presAssocID="{4FCB0E50-FB1D-4A38-A728-6AD8E1BCB552}" presName="FiveNodes_3" presStyleLbl="node1" presStyleIdx="2" presStyleCnt="5" custLinFactNeighborX="6895" custLinFactNeighborY="521">
        <dgm:presLayoutVars>
          <dgm:bulletEnabled val="1"/>
        </dgm:presLayoutVars>
      </dgm:prSet>
      <dgm:spPr/>
    </dgm:pt>
    <dgm:pt modelId="{91A768B2-9EBA-47E6-9EE8-7F4EF1EDB445}" type="pres">
      <dgm:prSet presAssocID="{4FCB0E50-FB1D-4A38-A728-6AD8E1BCB552}" presName="FiveNodes_4" presStyleLbl="node1" presStyleIdx="3" presStyleCnt="5" custLinFactNeighborX="1867" custLinFactNeighborY="615">
        <dgm:presLayoutVars>
          <dgm:bulletEnabled val="1"/>
        </dgm:presLayoutVars>
      </dgm:prSet>
      <dgm:spPr/>
    </dgm:pt>
    <dgm:pt modelId="{4FB88600-CD24-4B56-83A8-B1AEC2745953}" type="pres">
      <dgm:prSet presAssocID="{4FCB0E50-FB1D-4A38-A728-6AD8E1BCB552}" presName="FiveNodes_5" presStyleLbl="node1" presStyleIdx="4" presStyleCnt="5">
        <dgm:presLayoutVars>
          <dgm:bulletEnabled val="1"/>
        </dgm:presLayoutVars>
      </dgm:prSet>
      <dgm:spPr/>
    </dgm:pt>
    <dgm:pt modelId="{C7FB6CC4-3CD9-4D08-8522-3467E2D25DA9}" type="pres">
      <dgm:prSet presAssocID="{4FCB0E50-FB1D-4A38-A728-6AD8E1BCB552}" presName="FiveConn_1-2" presStyleLbl="fgAccFollowNode1" presStyleIdx="0" presStyleCnt="4">
        <dgm:presLayoutVars>
          <dgm:bulletEnabled val="1"/>
        </dgm:presLayoutVars>
      </dgm:prSet>
      <dgm:spPr/>
    </dgm:pt>
    <dgm:pt modelId="{FA0D9F03-6226-45AA-A07A-F0A7875F52B8}" type="pres">
      <dgm:prSet presAssocID="{4FCB0E50-FB1D-4A38-A728-6AD8E1BCB552}" presName="FiveConn_2-3" presStyleLbl="fgAccFollowNode1" presStyleIdx="1" presStyleCnt="4">
        <dgm:presLayoutVars>
          <dgm:bulletEnabled val="1"/>
        </dgm:presLayoutVars>
      </dgm:prSet>
      <dgm:spPr/>
    </dgm:pt>
    <dgm:pt modelId="{BFBF0398-B9CD-4F35-A315-83DDCEED2D17}" type="pres">
      <dgm:prSet presAssocID="{4FCB0E50-FB1D-4A38-A728-6AD8E1BCB552}" presName="FiveConn_3-4" presStyleLbl="fgAccFollowNode1" presStyleIdx="2" presStyleCnt="4">
        <dgm:presLayoutVars>
          <dgm:bulletEnabled val="1"/>
        </dgm:presLayoutVars>
      </dgm:prSet>
      <dgm:spPr/>
    </dgm:pt>
    <dgm:pt modelId="{735F41C8-7799-42D2-9BB5-C97EAF70669C}" type="pres">
      <dgm:prSet presAssocID="{4FCB0E50-FB1D-4A38-A728-6AD8E1BCB552}" presName="FiveConn_4-5" presStyleLbl="fgAccFollowNode1" presStyleIdx="3" presStyleCnt="4">
        <dgm:presLayoutVars>
          <dgm:bulletEnabled val="1"/>
        </dgm:presLayoutVars>
      </dgm:prSet>
      <dgm:spPr/>
    </dgm:pt>
    <dgm:pt modelId="{BB97FC54-C3BC-4012-908B-FBFF8A8B95A3}" type="pres">
      <dgm:prSet presAssocID="{4FCB0E50-FB1D-4A38-A728-6AD8E1BCB552}" presName="FiveNodes_1_text" presStyleLbl="node1" presStyleIdx="4" presStyleCnt="5">
        <dgm:presLayoutVars>
          <dgm:bulletEnabled val="1"/>
        </dgm:presLayoutVars>
      </dgm:prSet>
      <dgm:spPr/>
    </dgm:pt>
    <dgm:pt modelId="{6728F166-84C7-4305-8A92-E020627F2F4B}" type="pres">
      <dgm:prSet presAssocID="{4FCB0E50-FB1D-4A38-A728-6AD8E1BCB552}" presName="FiveNodes_2_text" presStyleLbl="node1" presStyleIdx="4" presStyleCnt="5">
        <dgm:presLayoutVars>
          <dgm:bulletEnabled val="1"/>
        </dgm:presLayoutVars>
      </dgm:prSet>
      <dgm:spPr/>
    </dgm:pt>
    <dgm:pt modelId="{1CD6FDDD-B144-4280-913D-26FC99E706C8}" type="pres">
      <dgm:prSet presAssocID="{4FCB0E50-FB1D-4A38-A728-6AD8E1BCB552}" presName="FiveNodes_3_text" presStyleLbl="node1" presStyleIdx="4" presStyleCnt="5">
        <dgm:presLayoutVars>
          <dgm:bulletEnabled val="1"/>
        </dgm:presLayoutVars>
      </dgm:prSet>
      <dgm:spPr/>
    </dgm:pt>
    <dgm:pt modelId="{FC712863-B735-4FAC-AAE8-57AEAA484EC6}" type="pres">
      <dgm:prSet presAssocID="{4FCB0E50-FB1D-4A38-A728-6AD8E1BCB552}" presName="FiveNodes_4_text" presStyleLbl="node1" presStyleIdx="4" presStyleCnt="5">
        <dgm:presLayoutVars>
          <dgm:bulletEnabled val="1"/>
        </dgm:presLayoutVars>
      </dgm:prSet>
      <dgm:spPr/>
    </dgm:pt>
    <dgm:pt modelId="{8A75084E-FF83-4DDA-90C5-521188378B72}" type="pres">
      <dgm:prSet presAssocID="{4FCB0E50-FB1D-4A38-A728-6AD8E1BCB55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30DB904-5751-4802-A4BD-70FB0139E222}" srcId="{4FCB0E50-FB1D-4A38-A728-6AD8E1BCB552}" destId="{5FECB7D9-5E68-4F89-A6C6-3C500798C53E}" srcOrd="2" destOrd="0" parTransId="{9C0EA314-7816-4B32-8C74-2F0562C13251}" sibTransId="{D697A867-3B43-4F08-A8B8-4A13C6C82C6B}"/>
    <dgm:cxn modelId="{FDFC6F14-23AE-4FD5-BD47-B93B9585C489}" type="presOf" srcId="{D697A867-3B43-4F08-A8B8-4A13C6C82C6B}" destId="{BFBF0398-B9CD-4F35-A315-83DDCEED2D17}" srcOrd="0" destOrd="0" presId="urn:microsoft.com/office/officeart/2005/8/layout/vProcess5"/>
    <dgm:cxn modelId="{42316F15-B38F-4B5B-AF3A-EB92AE5CC601}" type="presOf" srcId="{F74FDF1D-ABBA-4B3C-80D1-32C1CA3598C3}" destId="{FA0D9F03-6226-45AA-A07A-F0A7875F52B8}" srcOrd="0" destOrd="0" presId="urn:microsoft.com/office/officeart/2005/8/layout/vProcess5"/>
    <dgm:cxn modelId="{216C7719-615B-4223-B424-961DF0CB9ABB}" srcId="{4FCB0E50-FB1D-4A38-A728-6AD8E1BCB552}" destId="{E4432C15-E4D3-404E-A965-46A472CA59C6}" srcOrd="3" destOrd="0" parTransId="{24CAD277-8DF4-4782-AB87-4C1AA701A0C8}" sibTransId="{CEB07799-70A9-4918-9B42-86D1B1181133}"/>
    <dgm:cxn modelId="{7F057837-CDA7-4F10-98AA-3FA3CE3F0E75}" srcId="{4FCB0E50-FB1D-4A38-A728-6AD8E1BCB552}" destId="{28C8C170-84D0-479E-8338-130437510C5E}" srcOrd="0" destOrd="0" parTransId="{DAAC8A9B-93DB-4485-9FE3-41616584FFE2}" sibTransId="{83DBED53-698D-4C9F-839F-6688C96C78C5}"/>
    <dgm:cxn modelId="{8671A341-0B67-4378-9D01-3F09738B7C24}" type="presOf" srcId="{4FCB0E50-FB1D-4A38-A728-6AD8E1BCB552}" destId="{04D94A2E-CC22-4C34-A13B-7E450163737C}" srcOrd="0" destOrd="0" presId="urn:microsoft.com/office/officeart/2005/8/layout/vProcess5"/>
    <dgm:cxn modelId="{DA221E76-4A9F-4DB4-BA8A-9CCA168F1C86}" type="presOf" srcId="{83DBED53-698D-4C9F-839F-6688C96C78C5}" destId="{C7FB6CC4-3CD9-4D08-8522-3467E2D25DA9}" srcOrd="0" destOrd="0" presId="urn:microsoft.com/office/officeart/2005/8/layout/vProcess5"/>
    <dgm:cxn modelId="{DCEAB57C-3C70-47E8-89F7-FCC44E661DC0}" type="presOf" srcId="{28C8C170-84D0-479E-8338-130437510C5E}" destId="{FC27F449-7B80-4541-9D0D-6F6ECD2AF8A6}" srcOrd="0" destOrd="0" presId="urn:microsoft.com/office/officeart/2005/8/layout/vProcess5"/>
    <dgm:cxn modelId="{6340EB80-2848-4DCC-B1F7-5E7BB3F062A3}" type="presOf" srcId="{E4432C15-E4D3-404E-A965-46A472CA59C6}" destId="{91A768B2-9EBA-47E6-9EE8-7F4EF1EDB445}" srcOrd="0" destOrd="0" presId="urn:microsoft.com/office/officeart/2005/8/layout/vProcess5"/>
    <dgm:cxn modelId="{02BEAC9F-2040-4F4A-AA62-F8F0A3862015}" type="presOf" srcId="{3F78307C-F73E-48E4-A105-5F0BF7BCED3F}" destId="{4FB88600-CD24-4B56-83A8-B1AEC2745953}" srcOrd="0" destOrd="0" presId="urn:microsoft.com/office/officeart/2005/8/layout/vProcess5"/>
    <dgm:cxn modelId="{BDEE22AC-3A1A-4385-864F-D48F9A368C7B}" type="presOf" srcId="{CEB07799-70A9-4918-9B42-86D1B1181133}" destId="{735F41C8-7799-42D2-9BB5-C97EAF70669C}" srcOrd="0" destOrd="0" presId="urn:microsoft.com/office/officeart/2005/8/layout/vProcess5"/>
    <dgm:cxn modelId="{36FAF9B1-0D47-484F-9E72-9C8B1391A996}" srcId="{4FCB0E50-FB1D-4A38-A728-6AD8E1BCB552}" destId="{A1EF01F1-EB37-4D5C-B570-EE1D88377A6B}" srcOrd="1" destOrd="0" parTransId="{601B29E1-26F9-4D00-A62C-7417E4E7D8F7}" sibTransId="{F74FDF1D-ABBA-4B3C-80D1-32C1CA3598C3}"/>
    <dgm:cxn modelId="{392213C3-3282-462B-8448-0FB7D0551DAD}" type="presOf" srcId="{5FECB7D9-5E68-4F89-A6C6-3C500798C53E}" destId="{1CD6FDDD-B144-4280-913D-26FC99E706C8}" srcOrd="1" destOrd="0" presId="urn:microsoft.com/office/officeart/2005/8/layout/vProcess5"/>
    <dgm:cxn modelId="{640C52C9-1FDC-4C42-B198-462686A98C31}" type="presOf" srcId="{28C8C170-84D0-479E-8338-130437510C5E}" destId="{BB97FC54-C3BC-4012-908B-FBFF8A8B95A3}" srcOrd="1" destOrd="0" presId="urn:microsoft.com/office/officeart/2005/8/layout/vProcess5"/>
    <dgm:cxn modelId="{42D9A4D2-C870-4AF4-A510-DC0000654BD4}" type="presOf" srcId="{A1EF01F1-EB37-4D5C-B570-EE1D88377A6B}" destId="{6728F166-84C7-4305-8A92-E020627F2F4B}" srcOrd="1" destOrd="0" presId="urn:microsoft.com/office/officeart/2005/8/layout/vProcess5"/>
    <dgm:cxn modelId="{7FC01ED4-52DB-478A-AACE-79CEA1D39D21}" type="presOf" srcId="{E4432C15-E4D3-404E-A965-46A472CA59C6}" destId="{FC712863-B735-4FAC-AAE8-57AEAA484EC6}" srcOrd="1" destOrd="0" presId="urn:microsoft.com/office/officeart/2005/8/layout/vProcess5"/>
    <dgm:cxn modelId="{14FB43DD-2C28-4539-825F-10DF9CEBA0FD}" type="presOf" srcId="{5FECB7D9-5E68-4F89-A6C6-3C500798C53E}" destId="{B422146A-EB56-40A8-B5A1-2A9F562726AE}" srcOrd="0" destOrd="0" presId="urn:microsoft.com/office/officeart/2005/8/layout/vProcess5"/>
    <dgm:cxn modelId="{456862EB-7FB9-470A-BAF9-44CBDBB3D72C}" type="presOf" srcId="{3F78307C-F73E-48E4-A105-5F0BF7BCED3F}" destId="{8A75084E-FF83-4DDA-90C5-521188378B72}" srcOrd="1" destOrd="0" presId="urn:microsoft.com/office/officeart/2005/8/layout/vProcess5"/>
    <dgm:cxn modelId="{FF4CB3F1-FB01-4B88-B3AE-35F2885B2A28}" type="presOf" srcId="{A1EF01F1-EB37-4D5C-B570-EE1D88377A6B}" destId="{D0393AB2-F97D-458E-AD4E-7805DB7233A3}" srcOrd="0" destOrd="0" presId="urn:microsoft.com/office/officeart/2005/8/layout/vProcess5"/>
    <dgm:cxn modelId="{525774FA-C466-4890-8647-E16CD645F4CB}" srcId="{4FCB0E50-FB1D-4A38-A728-6AD8E1BCB552}" destId="{3F78307C-F73E-48E4-A105-5F0BF7BCED3F}" srcOrd="4" destOrd="0" parTransId="{E5B65E4E-4A23-445A-BBF2-33DAD0DE497F}" sibTransId="{2CE8B92A-7A93-4B5F-9FEB-F284C997971F}"/>
    <dgm:cxn modelId="{806186AA-95A7-4435-8E49-8BA8424E8FDC}" type="presParOf" srcId="{04D94A2E-CC22-4C34-A13B-7E450163737C}" destId="{5DF4C9CF-2A26-4F49-987E-3F3F3D3E882E}" srcOrd="0" destOrd="0" presId="urn:microsoft.com/office/officeart/2005/8/layout/vProcess5"/>
    <dgm:cxn modelId="{E172133C-B6FE-4CF0-A415-D79126BB8C1F}" type="presParOf" srcId="{04D94A2E-CC22-4C34-A13B-7E450163737C}" destId="{FC27F449-7B80-4541-9D0D-6F6ECD2AF8A6}" srcOrd="1" destOrd="0" presId="urn:microsoft.com/office/officeart/2005/8/layout/vProcess5"/>
    <dgm:cxn modelId="{4E02279A-A738-4501-873E-2279B856B45F}" type="presParOf" srcId="{04D94A2E-CC22-4C34-A13B-7E450163737C}" destId="{D0393AB2-F97D-458E-AD4E-7805DB7233A3}" srcOrd="2" destOrd="0" presId="urn:microsoft.com/office/officeart/2005/8/layout/vProcess5"/>
    <dgm:cxn modelId="{399EDABA-CC69-4C3B-A7D1-FD7B80C1EC5E}" type="presParOf" srcId="{04D94A2E-CC22-4C34-A13B-7E450163737C}" destId="{B422146A-EB56-40A8-B5A1-2A9F562726AE}" srcOrd="3" destOrd="0" presId="urn:microsoft.com/office/officeart/2005/8/layout/vProcess5"/>
    <dgm:cxn modelId="{70353E30-9E7D-4951-8F85-83F4E08E78D4}" type="presParOf" srcId="{04D94A2E-CC22-4C34-A13B-7E450163737C}" destId="{91A768B2-9EBA-47E6-9EE8-7F4EF1EDB445}" srcOrd="4" destOrd="0" presId="urn:microsoft.com/office/officeart/2005/8/layout/vProcess5"/>
    <dgm:cxn modelId="{5AA7F18E-B9DF-4014-89E2-B5285EBA5DDA}" type="presParOf" srcId="{04D94A2E-CC22-4C34-A13B-7E450163737C}" destId="{4FB88600-CD24-4B56-83A8-B1AEC2745953}" srcOrd="5" destOrd="0" presId="urn:microsoft.com/office/officeart/2005/8/layout/vProcess5"/>
    <dgm:cxn modelId="{C60759EF-62FC-43EE-B0F7-142E48118DA1}" type="presParOf" srcId="{04D94A2E-CC22-4C34-A13B-7E450163737C}" destId="{C7FB6CC4-3CD9-4D08-8522-3467E2D25DA9}" srcOrd="6" destOrd="0" presId="urn:microsoft.com/office/officeart/2005/8/layout/vProcess5"/>
    <dgm:cxn modelId="{81AA664F-2A0C-4B30-876B-FA58A3F0BFB7}" type="presParOf" srcId="{04D94A2E-CC22-4C34-A13B-7E450163737C}" destId="{FA0D9F03-6226-45AA-A07A-F0A7875F52B8}" srcOrd="7" destOrd="0" presId="urn:microsoft.com/office/officeart/2005/8/layout/vProcess5"/>
    <dgm:cxn modelId="{A51F6E15-67D5-4AF7-B4F5-D6E7720F5C46}" type="presParOf" srcId="{04D94A2E-CC22-4C34-A13B-7E450163737C}" destId="{BFBF0398-B9CD-4F35-A315-83DDCEED2D17}" srcOrd="8" destOrd="0" presId="urn:microsoft.com/office/officeart/2005/8/layout/vProcess5"/>
    <dgm:cxn modelId="{47302003-AD21-42CB-89AE-F562931D091B}" type="presParOf" srcId="{04D94A2E-CC22-4C34-A13B-7E450163737C}" destId="{735F41C8-7799-42D2-9BB5-C97EAF70669C}" srcOrd="9" destOrd="0" presId="urn:microsoft.com/office/officeart/2005/8/layout/vProcess5"/>
    <dgm:cxn modelId="{C982D51C-918C-4701-AF14-F2C7D8101BCE}" type="presParOf" srcId="{04D94A2E-CC22-4C34-A13B-7E450163737C}" destId="{BB97FC54-C3BC-4012-908B-FBFF8A8B95A3}" srcOrd="10" destOrd="0" presId="urn:microsoft.com/office/officeart/2005/8/layout/vProcess5"/>
    <dgm:cxn modelId="{30B41FA0-7AEF-4858-BA3A-EC718FE27BC9}" type="presParOf" srcId="{04D94A2E-CC22-4C34-A13B-7E450163737C}" destId="{6728F166-84C7-4305-8A92-E020627F2F4B}" srcOrd="11" destOrd="0" presId="urn:microsoft.com/office/officeart/2005/8/layout/vProcess5"/>
    <dgm:cxn modelId="{D1960AC9-1FC9-4463-B0E9-898C7E9395D2}" type="presParOf" srcId="{04D94A2E-CC22-4C34-A13B-7E450163737C}" destId="{1CD6FDDD-B144-4280-913D-26FC99E706C8}" srcOrd="12" destOrd="0" presId="urn:microsoft.com/office/officeart/2005/8/layout/vProcess5"/>
    <dgm:cxn modelId="{33952D79-26A8-4AA6-984A-9E302F7A082B}" type="presParOf" srcId="{04D94A2E-CC22-4C34-A13B-7E450163737C}" destId="{FC712863-B735-4FAC-AAE8-57AEAA484EC6}" srcOrd="13" destOrd="0" presId="urn:microsoft.com/office/officeart/2005/8/layout/vProcess5"/>
    <dgm:cxn modelId="{3C2F0BC4-8288-4DFE-807F-6CBA4DC9F21F}" type="presParOf" srcId="{04D94A2E-CC22-4C34-A13B-7E450163737C}" destId="{8A75084E-FF83-4DDA-90C5-521188378B7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040ADE-F0C9-4F69-84CF-A786D0A773B1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64F74C50-2801-4C7B-A53D-EDE6B8EDEEFB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1A5B7B2A-256D-4D93-AF5B-EB924CB83710}" type="parTrans" cxnId="{7D0BC649-E2D6-4BF5-A489-A40BF421F9BB}">
      <dgm:prSet/>
      <dgm:spPr/>
      <dgm:t>
        <a:bodyPr/>
        <a:lstStyle/>
        <a:p>
          <a:endParaRPr lang="ru-RU"/>
        </a:p>
      </dgm:t>
    </dgm:pt>
    <dgm:pt modelId="{2E3C3ACF-ACF1-4B45-896F-661A5148595C}" type="sibTrans" cxnId="{7D0BC649-E2D6-4BF5-A489-A40BF421F9BB}">
      <dgm:prSet/>
      <dgm:spPr/>
      <dgm:t>
        <a:bodyPr/>
        <a:lstStyle/>
        <a:p>
          <a:endParaRPr lang="ru-RU"/>
        </a:p>
      </dgm:t>
    </dgm:pt>
    <dgm:pt modelId="{7250C768-905C-4EE0-92CC-F641CFA9DEF8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A2E07ADE-3F5A-4CE0-AB94-A306AC502B99}" type="parTrans" cxnId="{2B5F2A94-30FF-457A-9F4B-15433F958DAC}">
      <dgm:prSet/>
      <dgm:spPr/>
      <dgm:t>
        <a:bodyPr/>
        <a:lstStyle/>
        <a:p>
          <a:endParaRPr lang="ru-RU"/>
        </a:p>
      </dgm:t>
    </dgm:pt>
    <dgm:pt modelId="{B9B67105-6763-4C62-87CA-D6333D91F371}" type="sibTrans" cxnId="{2B5F2A94-30FF-457A-9F4B-15433F958DAC}">
      <dgm:prSet/>
      <dgm:spPr/>
      <dgm:t>
        <a:bodyPr/>
        <a:lstStyle/>
        <a:p>
          <a:endParaRPr lang="ru-RU"/>
        </a:p>
      </dgm:t>
    </dgm:pt>
    <dgm:pt modelId="{A45E1B21-5494-4FC4-9DED-A44E869B826C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B088837E-3D5E-428B-94CE-120846D78800}" type="parTrans" cxnId="{F39130BA-7CDB-4DAE-AF6A-CD406B325157}">
      <dgm:prSet/>
      <dgm:spPr/>
      <dgm:t>
        <a:bodyPr/>
        <a:lstStyle/>
        <a:p>
          <a:endParaRPr lang="ru-RU"/>
        </a:p>
      </dgm:t>
    </dgm:pt>
    <dgm:pt modelId="{1E3C3084-F228-4F03-B0F2-AE83D24C18EE}" type="sibTrans" cxnId="{F39130BA-7CDB-4DAE-AF6A-CD406B325157}">
      <dgm:prSet/>
      <dgm:spPr/>
      <dgm:t>
        <a:bodyPr/>
        <a:lstStyle/>
        <a:p>
          <a:endParaRPr lang="ru-RU"/>
        </a:p>
      </dgm:t>
    </dgm:pt>
    <dgm:pt modelId="{5052EBA9-B051-4A26-B990-EA1285B2FB0F}" type="pres">
      <dgm:prSet presAssocID="{A7040ADE-F0C9-4F69-84CF-A786D0A773B1}" presName="Name0" presStyleCnt="0">
        <dgm:presLayoutVars>
          <dgm:chMax val="8"/>
          <dgm:chPref val="8"/>
          <dgm:dir/>
        </dgm:presLayoutVars>
      </dgm:prSet>
      <dgm:spPr/>
    </dgm:pt>
    <dgm:pt modelId="{C948A56D-F4EA-4967-92D0-C66256CFE180}" type="pres">
      <dgm:prSet presAssocID="{64F74C50-2801-4C7B-A53D-EDE6B8EDEEFB}" presName="parent_text_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3B6423E1-8FB9-4F81-B5A2-230F9AC5B53E}" type="pres">
      <dgm:prSet presAssocID="{64F74C50-2801-4C7B-A53D-EDE6B8EDEEFB}" presName="image_accent_1" presStyleCnt="0"/>
      <dgm:spPr/>
    </dgm:pt>
    <dgm:pt modelId="{A3B19220-6B55-4609-9055-531335A62029}" type="pres">
      <dgm:prSet presAssocID="{64F74C50-2801-4C7B-A53D-EDE6B8EDEEFB}" presName="imageAccentRepeatNode" presStyleLbl="alignNode1" presStyleIdx="0" presStyleCnt="6"/>
      <dgm:spPr/>
    </dgm:pt>
    <dgm:pt modelId="{2760E2D6-4B38-4433-8792-22B376586F5A}" type="pres">
      <dgm:prSet presAssocID="{64F74C50-2801-4C7B-A53D-EDE6B8EDEEFB}" presName="accent_1" presStyleLbl="alignNode1" presStyleIdx="1" presStyleCnt="6" custLinFactNeighborX="-98699" custLinFactNeighborY="88040"/>
      <dgm:spPr>
        <a:solidFill>
          <a:schemeClr val="accent6">
            <a:lumMod val="60000"/>
            <a:lumOff val="40000"/>
          </a:schemeClr>
        </a:solidFill>
      </dgm:spPr>
    </dgm:pt>
    <dgm:pt modelId="{16FE840F-33C3-47C6-9FE2-3A9B789410B0}" type="pres">
      <dgm:prSet presAssocID="{2E3C3ACF-ACF1-4B45-896F-661A5148595C}" presName="image_1" presStyleCnt="0"/>
      <dgm:spPr/>
    </dgm:pt>
    <dgm:pt modelId="{E166EAA3-32AE-4F1C-862C-E0C29DFEC5A5}" type="pres">
      <dgm:prSet presAssocID="{2E3C3ACF-ACF1-4B45-896F-661A5148595C}" presName="imageRepeatNode" presStyleLbl="fgImgPlace1" presStyleIdx="0" presStyleCnt="3"/>
      <dgm:spPr/>
    </dgm:pt>
    <dgm:pt modelId="{B29D8D6D-D87E-4568-AE59-360C69720DF9}" type="pres">
      <dgm:prSet presAssocID="{7250C768-905C-4EE0-92CC-F641CFA9DEF8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294B2F6-C235-4269-B93A-DD0A6CFAEB13}" type="pres">
      <dgm:prSet presAssocID="{7250C768-905C-4EE0-92CC-F641CFA9DEF8}" presName="image_accent_2" presStyleCnt="0"/>
      <dgm:spPr/>
    </dgm:pt>
    <dgm:pt modelId="{918F03F6-14A3-4B28-9F12-896ED3841DC1}" type="pres">
      <dgm:prSet presAssocID="{7250C768-905C-4EE0-92CC-F641CFA9DEF8}" presName="imageAccentRepeatNode" presStyleLbl="alignNode1" presStyleIdx="2" presStyleCnt="6"/>
      <dgm:spPr/>
    </dgm:pt>
    <dgm:pt modelId="{FFDCBB78-DE1E-45D4-B7AC-48C72CFEC654}" type="pres">
      <dgm:prSet presAssocID="{B9B67105-6763-4C62-87CA-D6333D91F371}" presName="image_2" presStyleCnt="0"/>
      <dgm:spPr/>
    </dgm:pt>
    <dgm:pt modelId="{DC41C647-8CF4-4F99-B561-E49E4AADFF42}" type="pres">
      <dgm:prSet presAssocID="{B9B67105-6763-4C62-87CA-D6333D91F371}" presName="imageRepeatNode" presStyleLbl="fgImgPlace1" presStyleIdx="1" presStyleCnt="3"/>
      <dgm:spPr/>
    </dgm:pt>
    <dgm:pt modelId="{93E0C1B0-3A4A-464C-8C40-1DDA19559120}" type="pres">
      <dgm:prSet presAssocID="{A45E1B21-5494-4FC4-9DED-A44E869B826C}" presName="image_accent_3" presStyleCnt="0"/>
      <dgm:spPr/>
    </dgm:pt>
    <dgm:pt modelId="{14342D9E-DB10-448B-A311-E331AA216BBD}" type="pres">
      <dgm:prSet presAssocID="{A45E1B21-5494-4FC4-9DED-A44E869B826C}" presName="imageAccentRepeatNode" presStyleLbl="alignNode1" presStyleIdx="3" presStyleCnt="6"/>
      <dgm:spPr/>
    </dgm:pt>
    <dgm:pt modelId="{E43AFAF8-6198-4853-96D8-021F28B73F6A}" type="pres">
      <dgm:prSet presAssocID="{A45E1B21-5494-4FC4-9DED-A44E869B826C}" presName="parent_text_3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F03D14B6-B137-42F5-9FFD-B7B8232940CE}" type="pres">
      <dgm:prSet presAssocID="{A45E1B21-5494-4FC4-9DED-A44E869B826C}" presName="accent_2" presStyleLbl="alignNode1" presStyleIdx="4" presStyleCnt="6" custLinFactX="80982" custLinFactY="100000" custLinFactNeighborX="100000" custLinFactNeighborY="103482"/>
      <dgm:spPr/>
    </dgm:pt>
    <dgm:pt modelId="{8FF20F72-927A-498F-BD89-8EA159C51FA3}" type="pres">
      <dgm:prSet presAssocID="{A45E1B21-5494-4FC4-9DED-A44E869B826C}" presName="accent_3" presStyleLbl="alignNode1" presStyleIdx="5" presStyleCnt="6"/>
      <dgm:spPr/>
    </dgm:pt>
    <dgm:pt modelId="{A8279ADB-1B04-472A-9EDC-2D16DB158ACE}" type="pres">
      <dgm:prSet presAssocID="{1E3C3084-F228-4F03-B0F2-AE83D24C18EE}" presName="image_3" presStyleCnt="0"/>
      <dgm:spPr/>
    </dgm:pt>
    <dgm:pt modelId="{A6298B97-F917-42BF-83A1-A16E2A97C940}" type="pres">
      <dgm:prSet presAssocID="{1E3C3084-F228-4F03-B0F2-AE83D24C18EE}" presName="imageRepeatNode" presStyleLbl="fgImgPlace1" presStyleIdx="2" presStyleCnt="3"/>
      <dgm:spPr/>
    </dgm:pt>
  </dgm:ptLst>
  <dgm:cxnLst>
    <dgm:cxn modelId="{23A5E111-3C5F-4B77-A445-EC4F5433D95F}" type="presOf" srcId="{7250C768-905C-4EE0-92CC-F641CFA9DEF8}" destId="{B29D8D6D-D87E-4568-AE59-360C69720DF9}" srcOrd="0" destOrd="0" presId="urn:microsoft.com/office/officeart/2008/layout/BubblePictureList"/>
    <dgm:cxn modelId="{587CE126-EB2D-408B-B5D2-4F8FB77B66BC}" type="presOf" srcId="{A45E1B21-5494-4FC4-9DED-A44E869B826C}" destId="{E43AFAF8-6198-4853-96D8-021F28B73F6A}" srcOrd="0" destOrd="0" presId="urn:microsoft.com/office/officeart/2008/layout/BubblePictureList"/>
    <dgm:cxn modelId="{746AF833-4EFA-4E8B-88EA-73938C3D962A}" type="presOf" srcId="{1E3C3084-F228-4F03-B0F2-AE83D24C18EE}" destId="{A6298B97-F917-42BF-83A1-A16E2A97C940}" srcOrd="0" destOrd="0" presId="urn:microsoft.com/office/officeart/2008/layout/BubblePictureList"/>
    <dgm:cxn modelId="{BBC3243C-C09E-4C58-9DCB-37BE7E9724FA}" type="presOf" srcId="{A7040ADE-F0C9-4F69-84CF-A786D0A773B1}" destId="{5052EBA9-B051-4A26-B990-EA1285B2FB0F}" srcOrd="0" destOrd="0" presId="urn:microsoft.com/office/officeart/2008/layout/BubblePictureList"/>
    <dgm:cxn modelId="{7D0BC649-E2D6-4BF5-A489-A40BF421F9BB}" srcId="{A7040ADE-F0C9-4F69-84CF-A786D0A773B1}" destId="{64F74C50-2801-4C7B-A53D-EDE6B8EDEEFB}" srcOrd="0" destOrd="0" parTransId="{1A5B7B2A-256D-4D93-AF5B-EB924CB83710}" sibTransId="{2E3C3ACF-ACF1-4B45-896F-661A5148595C}"/>
    <dgm:cxn modelId="{1113B853-C022-4158-8229-ABD4D0901F4E}" type="presOf" srcId="{B9B67105-6763-4C62-87CA-D6333D91F371}" destId="{DC41C647-8CF4-4F99-B561-E49E4AADFF42}" srcOrd="0" destOrd="0" presId="urn:microsoft.com/office/officeart/2008/layout/BubblePictureList"/>
    <dgm:cxn modelId="{ACCD9A8B-8D33-4AD3-8684-D692FD1769E0}" type="presOf" srcId="{2E3C3ACF-ACF1-4B45-896F-661A5148595C}" destId="{E166EAA3-32AE-4F1C-862C-E0C29DFEC5A5}" srcOrd="0" destOrd="0" presId="urn:microsoft.com/office/officeart/2008/layout/BubblePictureList"/>
    <dgm:cxn modelId="{2B5F2A94-30FF-457A-9F4B-15433F958DAC}" srcId="{A7040ADE-F0C9-4F69-84CF-A786D0A773B1}" destId="{7250C768-905C-4EE0-92CC-F641CFA9DEF8}" srcOrd="1" destOrd="0" parTransId="{A2E07ADE-3F5A-4CE0-AB94-A306AC502B99}" sibTransId="{B9B67105-6763-4C62-87CA-D6333D91F371}"/>
    <dgm:cxn modelId="{F39130BA-7CDB-4DAE-AF6A-CD406B325157}" srcId="{A7040ADE-F0C9-4F69-84CF-A786D0A773B1}" destId="{A45E1B21-5494-4FC4-9DED-A44E869B826C}" srcOrd="2" destOrd="0" parTransId="{B088837E-3D5E-428B-94CE-120846D78800}" sibTransId="{1E3C3084-F228-4F03-B0F2-AE83D24C18EE}"/>
    <dgm:cxn modelId="{992EA0D0-5EDD-4B1A-9920-CD35C6F3878E}" type="presOf" srcId="{64F74C50-2801-4C7B-A53D-EDE6B8EDEEFB}" destId="{C948A56D-F4EA-4967-92D0-C66256CFE180}" srcOrd="0" destOrd="0" presId="urn:microsoft.com/office/officeart/2008/layout/BubblePictureList"/>
    <dgm:cxn modelId="{F26A4121-3FBD-4528-8266-22325AC4DF77}" type="presParOf" srcId="{5052EBA9-B051-4A26-B990-EA1285B2FB0F}" destId="{C948A56D-F4EA-4967-92D0-C66256CFE180}" srcOrd="0" destOrd="0" presId="urn:microsoft.com/office/officeart/2008/layout/BubblePictureList"/>
    <dgm:cxn modelId="{EE774F55-6BDD-40DE-8501-ECF3F8371EF8}" type="presParOf" srcId="{5052EBA9-B051-4A26-B990-EA1285B2FB0F}" destId="{3B6423E1-8FB9-4F81-B5A2-230F9AC5B53E}" srcOrd="1" destOrd="0" presId="urn:microsoft.com/office/officeart/2008/layout/BubblePictureList"/>
    <dgm:cxn modelId="{EDB75E07-B8EE-4E1D-A50C-EF384D3F366B}" type="presParOf" srcId="{3B6423E1-8FB9-4F81-B5A2-230F9AC5B53E}" destId="{A3B19220-6B55-4609-9055-531335A62029}" srcOrd="0" destOrd="0" presId="urn:microsoft.com/office/officeart/2008/layout/BubblePictureList"/>
    <dgm:cxn modelId="{22D543E6-B4DF-4FDB-8CEA-FCBC3BD9CD30}" type="presParOf" srcId="{5052EBA9-B051-4A26-B990-EA1285B2FB0F}" destId="{2760E2D6-4B38-4433-8792-22B376586F5A}" srcOrd="2" destOrd="0" presId="urn:microsoft.com/office/officeart/2008/layout/BubblePictureList"/>
    <dgm:cxn modelId="{A0E94020-EF0D-40DC-9C7A-88CFF01DC801}" type="presParOf" srcId="{5052EBA9-B051-4A26-B990-EA1285B2FB0F}" destId="{16FE840F-33C3-47C6-9FE2-3A9B789410B0}" srcOrd="3" destOrd="0" presId="urn:microsoft.com/office/officeart/2008/layout/BubblePictureList"/>
    <dgm:cxn modelId="{9A7C5898-0E8D-4EEB-88E4-1557A7DE7DBD}" type="presParOf" srcId="{16FE840F-33C3-47C6-9FE2-3A9B789410B0}" destId="{E166EAA3-32AE-4F1C-862C-E0C29DFEC5A5}" srcOrd="0" destOrd="0" presId="urn:microsoft.com/office/officeart/2008/layout/BubblePictureList"/>
    <dgm:cxn modelId="{CF3AF9E7-4E6F-4230-835F-09AC864AA0AA}" type="presParOf" srcId="{5052EBA9-B051-4A26-B990-EA1285B2FB0F}" destId="{B29D8D6D-D87E-4568-AE59-360C69720DF9}" srcOrd="4" destOrd="0" presId="urn:microsoft.com/office/officeart/2008/layout/BubblePictureList"/>
    <dgm:cxn modelId="{AD41C254-CD0F-4719-9F49-36D607966C87}" type="presParOf" srcId="{5052EBA9-B051-4A26-B990-EA1285B2FB0F}" destId="{9294B2F6-C235-4269-B93A-DD0A6CFAEB13}" srcOrd="5" destOrd="0" presId="urn:microsoft.com/office/officeart/2008/layout/BubblePictureList"/>
    <dgm:cxn modelId="{F82A8CB3-0C2C-4BD3-8EE2-CB81794A91B4}" type="presParOf" srcId="{9294B2F6-C235-4269-B93A-DD0A6CFAEB13}" destId="{918F03F6-14A3-4B28-9F12-896ED3841DC1}" srcOrd="0" destOrd="0" presId="urn:microsoft.com/office/officeart/2008/layout/BubblePictureList"/>
    <dgm:cxn modelId="{F66BEA90-B511-46D1-8390-C21F7A1643B9}" type="presParOf" srcId="{5052EBA9-B051-4A26-B990-EA1285B2FB0F}" destId="{FFDCBB78-DE1E-45D4-B7AC-48C72CFEC654}" srcOrd="6" destOrd="0" presId="urn:microsoft.com/office/officeart/2008/layout/BubblePictureList"/>
    <dgm:cxn modelId="{DCBDFFC1-C21A-438E-BC99-DF241226F815}" type="presParOf" srcId="{FFDCBB78-DE1E-45D4-B7AC-48C72CFEC654}" destId="{DC41C647-8CF4-4F99-B561-E49E4AADFF42}" srcOrd="0" destOrd="0" presId="urn:microsoft.com/office/officeart/2008/layout/BubblePictureList"/>
    <dgm:cxn modelId="{E8A7A985-7642-4274-82C9-5D155237B506}" type="presParOf" srcId="{5052EBA9-B051-4A26-B990-EA1285B2FB0F}" destId="{93E0C1B0-3A4A-464C-8C40-1DDA19559120}" srcOrd="7" destOrd="0" presId="urn:microsoft.com/office/officeart/2008/layout/BubblePictureList"/>
    <dgm:cxn modelId="{FDDAA01D-46F8-4B3A-8373-6D655A2D7E09}" type="presParOf" srcId="{93E0C1B0-3A4A-464C-8C40-1DDA19559120}" destId="{14342D9E-DB10-448B-A311-E331AA216BBD}" srcOrd="0" destOrd="0" presId="urn:microsoft.com/office/officeart/2008/layout/BubblePictureList"/>
    <dgm:cxn modelId="{72F435F0-2C9C-4BCB-9B61-3ACCCFFB22AD}" type="presParOf" srcId="{5052EBA9-B051-4A26-B990-EA1285B2FB0F}" destId="{E43AFAF8-6198-4853-96D8-021F28B73F6A}" srcOrd="8" destOrd="0" presId="urn:microsoft.com/office/officeart/2008/layout/BubblePictureList"/>
    <dgm:cxn modelId="{70D2222A-FCDB-4B3D-ABF6-711EE8511D26}" type="presParOf" srcId="{5052EBA9-B051-4A26-B990-EA1285B2FB0F}" destId="{F03D14B6-B137-42F5-9FFD-B7B8232940CE}" srcOrd="9" destOrd="0" presId="urn:microsoft.com/office/officeart/2008/layout/BubblePictureList"/>
    <dgm:cxn modelId="{25D817CB-1234-4DD8-B09F-BFD877669D65}" type="presParOf" srcId="{5052EBA9-B051-4A26-B990-EA1285B2FB0F}" destId="{8FF20F72-927A-498F-BD89-8EA159C51FA3}" srcOrd="10" destOrd="0" presId="urn:microsoft.com/office/officeart/2008/layout/BubblePictureList"/>
    <dgm:cxn modelId="{D3FA7103-DFA4-4218-B159-049C15B828FE}" type="presParOf" srcId="{5052EBA9-B051-4A26-B990-EA1285B2FB0F}" destId="{A8279ADB-1B04-472A-9EDC-2D16DB158ACE}" srcOrd="11" destOrd="0" presId="urn:microsoft.com/office/officeart/2008/layout/BubblePictureList"/>
    <dgm:cxn modelId="{C0418DCD-D146-4C49-968B-857FD912CA24}" type="presParOf" srcId="{A8279ADB-1B04-472A-9EDC-2D16DB158ACE}" destId="{A6298B97-F917-42BF-83A1-A16E2A97C940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AB78157-8AB2-4189-B2CC-A7E606FD4FDC}" type="doc">
      <dgm:prSet loTypeId="urn:microsoft.com/office/officeart/2005/8/layout/funnel1" loCatId="relationship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ACD67C5-60E2-47FC-83A5-AA781520A024}">
      <dgm:prSet phldrT="[Текст]"/>
      <dgm:spPr/>
      <dgm:t>
        <a:bodyPr/>
        <a:lstStyle/>
        <a:p>
          <a:r>
            <a:rPr lang="ru-RU" dirty="0"/>
            <a:t>Доходы </a:t>
          </a:r>
        </a:p>
        <a:p>
          <a:endParaRPr lang="ru-RU" dirty="0"/>
        </a:p>
      </dgm:t>
    </dgm:pt>
    <dgm:pt modelId="{2EB411DF-0142-4258-9993-58A220B7F82E}" type="parTrans" cxnId="{B9B60811-C221-47FA-9095-06CAA997A84C}">
      <dgm:prSet/>
      <dgm:spPr/>
      <dgm:t>
        <a:bodyPr/>
        <a:lstStyle/>
        <a:p>
          <a:endParaRPr lang="ru-RU"/>
        </a:p>
      </dgm:t>
    </dgm:pt>
    <dgm:pt modelId="{CEBE44F7-F854-4AB4-9195-8502649E2C2D}" type="sibTrans" cxnId="{B9B60811-C221-47FA-9095-06CAA997A84C}">
      <dgm:prSet/>
      <dgm:spPr/>
      <dgm:t>
        <a:bodyPr/>
        <a:lstStyle/>
        <a:p>
          <a:endParaRPr lang="ru-RU"/>
        </a:p>
      </dgm:t>
    </dgm:pt>
    <dgm:pt modelId="{1F9B39BF-CB78-4993-85F1-D98117EC91F8}">
      <dgm:prSet phldrT="[Текст]"/>
      <dgm:spPr/>
      <dgm:t>
        <a:bodyPr/>
        <a:lstStyle/>
        <a:p>
          <a:r>
            <a:rPr lang="ru-RU" dirty="0"/>
            <a:t>Доходы </a:t>
          </a:r>
        </a:p>
        <a:p>
          <a:endParaRPr lang="ru-RU" dirty="0"/>
        </a:p>
      </dgm:t>
    </dgm:pt>
    <dgm:pt modelId="{4125B03E-DA53-40C9-868C-0DD959FD4250}" type="parTrans" cxnId="{93C610A4-EAFB-4E48-AA0D-7E4E3C9F492D}">
      <dgm:prSet/>
      <dgm:spPr/>
      <dgm:t>
        <a:bodyPr/>
        <a:lstStyle/>
        <a:p>
          <a:endParaRPr lang="ru-RU"/>
        </a:p>
      </dgm:t>
    </dgm:pt>
    <dgm:pt modelId="{18DE5D6F-B35A-4C40-B393-D353B26BA3DE}" type="sibTrans" cxnId="{93C610A4-EAFB-4E48-AA0D-7E4E3C9F492D}">
      <dgm:prSet/>
      <dgm:spPr/>
      <dgm:t>
        <a:bodyPr/>
        <a:lstStyle/>
        <a:p>
          <a:endParaRPr lang="ru-RU"/>
        </a:p>
      </dgm:t>
    </dgm:pt>
    <dgm:pt modelId="{7CA97285-D555-4A8A-8770-38FA3A7AF584}">
      <dgm:prSet phldrT="[Текст]"/>
      <dgm:spPr/>
      <dgm:t>
        <a:bodyPr/>
        <a:lstStyle/>
        <a:p>
          <a:r>
            <a:rPr lang="ru-RU" dirty="0"/>
            <a:t>Доходы...</a:t>
          </a:r>
        </a:p>
      </dgm:t>
    </dgm:pt>
    <dgm:pt modelId="{0F2459FB-6098-4916-A03C-A4BD6B2EC418}" type="parTrans" cxnId="{56BAFF86-CF0B-4237-9E47-F6B1D2F90C64}">
      <dgm:prSet/>
      <dgm:spPr/>
      <dgm:t>
        <a:bodyPr/>
        <a:lstStyle/>
        <a:p>
          <a:endParaRPr lang="ru-RU"/>
        </a:p>
      </dgm:t>
    </dgm:pt>
    <dgm:pt modelId="{D4B567F0-AA0C-499D-B29A-D8A95828F4FA}" type="sibTrans" cxnId="{56BAFF86-CF0B-4237-9E47-F6B1D2F90C64}">
      <dgm:prSet/>
      <dgm:spPr/>
      <dgm:t>
        <a:bodyPr/>
        <a:lstStyle/>
        <a:p>
          <a:endParaRPr lang="ru-RU"/>
        </a:p>
      </dgm:t>
    </dgm:pt>
    <dgm:pt modelId="{FB6A420C-A873-4583-811D-6E3B962A626B}">
      <dgm:prSet phldrT="[Текст]"/>
      <dgm:spPr/>
      <dgm:t>
        <a:bodyPr/>
        <a:lstStyle/>
        <a:p>
          <a:endParaRPr lang="ru-RU" dirty="0"/>
        </a:p>
      </dgm:t>
    </dgm:pt>
    <dgm:pt modelId="{9B07FF17-38F1-46E4-8DBF-A282BAB7E9E2}" type="parTrans" cxnId="{81753315-7BE4-486E-ACE3-A0F478128B6C}">
      <dgm:prSet/>
      <dgm:spPr/>
      <dgm:t>
        <a:bodyPr/>
        <a:lstStyle/>
        <a:p>
          <a:endParaRPr lang="ru-RU"/>
        </a:p>
      </dgm:t>
    </dgm:pt>
    <dgm:pt modelId="{BFC90B93-62B2-4316-9F12-6DC09512468D}" type="sibTrans" cxnId="{81753315-7BE4-486E-ACE3-A0F478128B6C}">
      <dgm:prSet/>
      <dgm:spPr/>
      <dgm:t>
        <a:bodyPr/>
        <a:lstStyle/>
        <a:p>
          <a:endParaRPr lang="ru-RU"/>
        </a:p>
      </dgm:t>
    </dgm:pt>
    <dgm:pt modelId="{8F2851CF-FE78-4DDE-838B-1288EE30BAE3}" type="pres">
      <dgm:prSet presAssocID="{4AB78157-8AB2-4189-B2CC-A7E606FD4FDC}" presName="Name0" presStyleCnt="0">
        <dgm:presLayoutVars>
          <dgm:chMax val="4"/>
          <dgm:resizeHandles val="exact"/>
        </dgm:presLayoutVars>
      </dgm:prSet>
      <dgm:spPr/>
    </dgm:pt>
    <dgm:pt modelId="{BC2922CC-7B79-409C-8E3A-D5D7E807EF18}" type="pres">
      <dgm:prSet presAssocID="{4AB78157-8AB2-4189-B2CC-A7E606FD4FDC}" presName="ellipse" presStyleLbl="trBgShp" presStyleIdx="0" presStyleCnt="1"/>
      <dgm:spPr/>
    </dgm:pt>
    <dgm:pt modelId="{F5D896D5-EC33-4032-A9CF-D2CC1FC93D4F}" type="pres">
      <dgm:prSet presAssocID="{4AB78157-8AB2-4189-B2CC-A7E606FD4FDC}" presName="arrow1" presStyleLbl="fgShp" presStyleIdx="0" presStyleCnt="1" custScaleY="261599" custLinFactY="14827" custLinFactNeighborX="20317" custLinFactNeighborY="100000"/>
      <dgm:spPr/>
    </dgm:pt>
    <dgm:pt modelId="{5943F843-F9F0-45C1-99F3-AE71B98D031E}" type="pres">
      <dgm:prSet presAssocID="{4AB78157-8AB2-4189-B2CC-A7E606FD4FDC}" presName="rectangle" presStyleLbl="revTx" presStyleIdx="0" presStyleCnt="1">
        <dgm:presLayoutVars>
          <dgm:bulletEnabled val="1"/>
        </dgm:presLayoutVars>
      </dgm:prSet>
      <dgm:spPr/>
    </dgm:pt>
    <dgm:pt modelId="{931A59DD-80C6-4D20-A752-8A35D8E3F6B5}" type="pres">
      <dgm:prSet presAssocID="{1F9B39BF-CB78-4993-85F1-D98117EC91F8}" presName="item1" presStyleLbl="node1" presStyleIdx="0" presStyleCnt="3">
        <dgm:presLayoutVars>
          <dgm:bulletEnabled val="1"/>
        </dgm:presLayoutVars>
      </dgm:prSet>
      <dgm:spPr/>
    </dgm:pt>
    <dgm:pt modelId="{B01EA19D-3593-4020-8BD5-9BEB259A2333}" type="pres">
      <dgm:prSet presAssocID="{7CA97285-D555-4A8A-8770-38FA3A7AF584}" presName="item2" presStyleLbl="node1" presStyleIdx="1" presStyleCnt="3">
        <dgm:presLayoutVars>
          <dgm:bulletEnabled val="1"/>
        </dgm:presLayoutVars>
      </dgm:prSet>
      <dgm:spPr/>
    </dgm:pt>
    <dgm:pt modelId="{1E0F638F-DB82-48A6-8F42-930BAE2CACFC}" type="pres">
      <dgm:prSet presAssocID="{FB6A420C-A873-4583-811D-6E3B962A626B}" presName="item3" presStyleLbl="node1" presStyleIdx="2" presStyleCnt="3">
        <dgm:presLayoutVars>
          <dgm:bulletEnabled val="1"/>
        </dgm:presLayoutVars>
      </dgm:prSet>
      <dgm:spPr/>
    </dgm:pt>
    <dgm:pt modelId="{D5A695FC-88FE-4C70-8823-4BC875F04E0E}" type="pres">
      <dgm:prSet presAssocID="{4AB78157-8AB2-4189-B2CC-A7E606FD4FDC}" presName="funnel" presStyleLbl="trAlignAcc1" presStyleIdx="0" presStyleCnt="1" custLinFactNeighborX="1034" custLinFactNeighborY="-2303"/>
      <dgm:spPr/>
    </dgm:pt>
  </dgm:ptLst>
  <dgm:cxnLst>
    <dgm:cxn modelId="{B9B60811-C221-47FA-9095-06CAA997A84C}" srcId="{4AB78157-8AB2-4189-B2CC-A7E606FD4FDC}" destId="{5ACD67C5-60E2-47FC-83A5-AA781520A024}" srcOrd="0" destOrd="0" parTransId="{2EB411DF-0142-4258-9993-58A220B7F82E}" sibTransId="{CEBE44F7-F854-4AB4-9195-8502649E2C2D}"/>
    <dgm:cxn modelId="{81753315-7BE4-486E-ACE3-A0F478128B6C}" srcId="{4AB78157-8AB2-4189-B2CC-A7E606FD4FDC}" destId="{FB6A420C-A873-4583-811D-6E3B962A626B}" srcOrd="3" destOrd="0" parTransId="{9B07FF17-38F1-46E4-8DBF-A282BAB7E9E2}" sibTransId="{BFC90B93-62B2-4316-9F12-6DC09512468D}"/>
    <dgm:cxn modelId="{FA4BC316-93CD-4BDA-B5B2-252DDE37F015}" type="presOf" srcId="{1F9B39BF-CB78-4993-85F1-D98117EC91F8}" destId="{B01EA19D-3593-4020-8BD5-9BEB259A2333}" srcOrd="0" destOrd="0" presId="urn:microsoft.com/office/officeart/2005/8/layout/funnel1"/>
    <dgm:cxn modelId="{56BAFF86-CF0B-4237-9E47-F6B1D2F90C64}" srcId="{4AB78157-8AB2-4189-B2CC-A7E606FD4FDC}" destId="{7CA97285-D555-4A8A-8770-38FA3A7AF584}" srcOrd="2" destOrd="0" parTransId="{0F2459FB-6098-4916-A03C-A4BD6B2EC418}" sibTransId="{D4B567F0-AA0C-499D-B29A-D8A95828F4FA}"/>
    <dgm:cxn modelId="{93C610A4-EAFB-4E48-AA0D-7E4E3C9F492D}" srcId="{4AB78157-8AB2-4189-B2CC-A7E606FD4FDC}" destId="{1F9B39BF-CB78-4993-85F1-D98117EC91F8}" srcOrd="1" destOrd="0" parTransId="{4125B03E-DA53-40C9-868C-0DD959FD4250}" sibTransId="{18DE5D6F-B35A-4C40-B393-D353B26BA3DE}"/>
    <dgm:cxn modelId="{DC7837CF-DF2D-4916-988E-D1E8561922D9}" type="presOf" srcId="{FB6A420C-A873-4583-811D-6E3B962A626B}" destId="{5943F843-F9F0-45C1-99F3-AE71B98D031E}" srcOrd="0" destOrd="0" presId="urn:microsoft.com/office/officeart/2005/8/layout/funnel1"/>
    <dgm:cxn modelId="{AF90BAEB-10B1-407F-BB1E-DA3C4543F2B5}" type="presOf" srcId="{4AB78157-8AB2-4189-B2CC-A7E606FD4FDC}" destId="{8F2851CF-FE78-4DDE-838B-1288EE30BAE3}" srcOrd="0" destOrd="0" presId="urn:microsoft.com/office/officeart/2005/8/layout/funnel1"/>
    <dgm:cxn modelId="{DD6CEEF0-0A46-4F90-8996-9917E8B58830}" type="presOf" srcId="{5ACD67C5-60E2-47FC-83A5-AA781520A024}" destId="{1E0F638F-DB82-48A6-8F42-930BAE2CACFC}" srcOrd="0" destOrd="0" presId="urn:microsoft.com/office/officeart/2005/8/layout/funnel1"/>
    <dgm:cxn modelId="{0AFE0BF7-0D05-4E29-83F3-E809DBB52A5B}" type="presOf" srcId="{7CA97285-D555-4A8A-8770-38FA3A7AF584}" destId="{931A59DD-80C6-4D20-A752-8A35D8E3F6B5}" srcOrd="0" destOrd="0" presId="urn:microsoft.com/office/officeart/2005/8/layout/funnel1"/>
    <dgm:cxn modelId="{FC6B8F18-B27C-4881-A51C-78A49B51F535}" type="presParOf" srcId="{8F2851CF-FE78-4DDE-838B-1288EE30BAE3}" destId="{BC2922CC-7B79-409C-8E3A-D5D7E807EF18}" srcOrd="0" destOrd="0" presId="urn:microsoft.com/office/officeart/2005/8/layout/funnel1"/>
    <dgm:cxn modelId="{23058C73-C5D6-4E0A-A0C8-F7ECD6EFE125}" type="presParOf" srcId="{8F2851CF-FE78-4DDE-838B-1288EE30BAE3}" destId="{F5D896D5-EC33-4032-A9CF-D2CC1FC93D4F}" srcOrd="1" destOrd="0" presId="urn:microsoft.com/office/officeart/2005/8/layout/funnel1"/>
    <dgm:cxn modelId="{7AB0CCAA-F7D3-4793-9D40-95E963CDFDFA}" type="presParOf" srcId="{8F2851CF-FE78-4DDE-838B-1288EE30BAE3}" destId="{5943F843-F9F0-45C1-99F3-AE71B98D031E}" srcOrd="2" destOrd="0" presId="urn:microsoft.com/office/officeart/2005/8/layout/funnel1"/>
    <dgm:cxn modelId="{864F2EFF-1984-4D3C-AB20-09A219283781}" type="presParOf" srcId="{8F2851CF-FE78-4DDE-838B-1288EE30BAE3}" destId="{931A59DD-80C6-4D20-A752-8A35D8E3F6B5}" srcOrd="3" destOrd="0" presId="urn:microsoft.com/office/officeart/2005/8/layout/funnel1"/>
    <dgm:cxn modelId="{942DE554-5F20-4C27-B884-2BBB4EA7DECA}" type="presParOf" srcId="{8F2851CF-FE78-4DDE-838B-1288EE30BAE3}" destId="{B01EA19D-3593-4020-8BD5-9BEB259A2333}" srcOrd="4" destOrd="0" presId="urn:microsoft.com/office/officeart/2005/8/layout/funnel1"/>
    <dgm:cxn modelId="{3A2A8946-9E78-4A6A-B683-61E7799E9989}" type="presParOf" srcId="{8F2851CF-FE78-4DDE-838B-1288EE30BAE3}" destId="{1E0F638F-DB82-48A6-8F42-930BAE2CACFC}" srcOrd="5" destOrd="0" presId="urn:microsoft.com/office/officeart/2005/8/layout/funnel1"/>
    <dgm:cxn modelId="{9EB0A3EE-9147-4F7C-AEC0-E92A9D1F2747}" type="presParOf" srcId="{8F2851CF-FE78-4DDE-838B-1288EE30BAE3}" destId="{D5A695FC-88FE-4C70-8823-4BC875F04E0E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6C04CA-F6F1-4BB0-B52C-36CFECB37A62}" type="doc">
      <dgm:prSet loTypeId="urn:microsoft.com/office/officeart/2005/8/layout/gear1" loCatId="process" qsTypeId="urn:microsoft.com/office/officeart/2005/8/quickstyle/3d5" qsCatId="3D" csTypeId="urn:microsoft.com/office/officeart/2005/8/colors/accent1_2" csCatId="accent1" phldr="1"/>
      <dgm:spPr/>
    </dgm:pt>
    <dgm:pt modelId="{66F36544-4CD9-4E14-BD9D-0B93B2D64637}">
      <dgm:prSet phldrT="[Текст]" custT="1"/>
      <dgm:spPr>
        <a:gradFill rotWithShape="0">
          <a:gsLst>
            <a:gs pos="9000">
              <a:schemeClr val="accent5">
                <a:lumMod val="60000"/>
                <a:lumOff val="4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>
              <a:solidFill>
                <a:schemeClr val="tx1"/>
              </a:solidFill>
            </a:rPr>
            <a:t>Обязательства</a:t>
          </a:r>
          <a:endParaRPr lang="ru-RU" sz="1200" b="1" dirty="0">
            <a:solidFill>
              <a:schemeClr val="tx1"/>
            </a:solidFill>
          </a:endParaRPr>
        </a:p>
      </dgm:t>
    </dgm:pt>
    <dgm:pt modelId="{09803543-517B-4A97-87C8-839E30BBFC82}" type="parTrans" cxnId="{76E60950-92C1-4B2A-9550-481093076847}">
      <dgm:prSet/>
      <dgm:spPr/>
      <dgm:t>
        <a:bodyPr/>
        <a:lstStyle/>
        <a:p>
          <a:endParaRPr lang="ru-RU"/>
        </a:p>
      </dgm:t>
    </dgm:pt>
    <dgm:pt modelId="{D236CC64-B400-436D-916A-BC24B8B0B35D}" type="sibTrans" cxnId="{76E60950-92C1-4B2A-9550-481093076847}">
      <dgm:prSet/>
      <dgm:spPr/>
      <dgm:t>
        <a:bodyPr/>
        <a:lstStyle/>
        <a:p>
          <a:endParaRPr lang="ru-RU"/>
        </a:p>
      </dgm:t>
    </dgm:pt>
    <dgm:pt modelId="{C0DFB6E6-2B32-44EC-AAAA-525C9AEE5E4B}">
      <dgm:prSet phldrT="[Текст]" custT="1"/>
      <dgm:spPr>
        <a:gradFill rotWithShape="0">
          <a:gsLst>
            <a:gs pos="5000">
              <a:schemeClr val="accent5">
                <a:lumMod val="20000"/>
                <a:lumOff val="8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Доходы</a:t>
          </a:r>
        </a:p>
      </dgm:t>
    </dgm:pt>
    <dgm:pt modelId="{D1E056DA-0906-412A-8B6C-98BADD4A6F5F}" type="parTrans" cxnId="{30241915-ED58-4C26-9BCB-C5CE96B95E12}">
      <dgm:prSet/>
      <dgm:spPr/>
      <dgm:t>
        <a:bodyPr/>
        <a:lstStyle/>
        <a:p>
          <a:endParaRPr lang="ru-RU"/>
        </a:p>
      </dgm:t>
    </dgm:pt>
    <dgm:pt modelId="{6599F19A-CE4E-45D8-9CFA-2012178894C6}" type="sibTrans" cxnId="{30241915-ED58-4C26-9BCB-C5CE96B95E12}">
      <dgm:prSet/>
      <dgm:spPr/>
      <dgm:t>
        <a:bodyPr/>
        <a:lstStyle/>
        <a:p>
          <a:endParaRPr lang="ru-RU"/>
        </a:p>
      </dgm:t>
    </dgm:pt>
    <dgm:pt modelId="{47D6BC7B-A6F7-4A5F-8854-BFA3565DD3AB}">
      <dgm:prSet phldrT="[Текст]" custT="1"/>
      <dgm:spPr>
        <a:gradFill rotWithShape="0">
          <a:gsLst>
            <a:gs pos="5000">
              <a:schemeClr val="accent2">
                <a:lumMod val="60000"/>
                <a:lumOff val="40000"/>
              </a:schemeClr>
            </a:gs>
            <a:gs pos="73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Расходы</a:t>
          </a:r>
        </a:p>
      </dgm:t>
    </dgm:pt>
    <dgm:pt modelId="{716B6C80-4FE1-4ABC-BB94-E816F7B059B8}" type="parTrans" cxnId="{872008F9-E775-4E3B-9783-D0F486015793}">
      <dgm:prSet/>
      <dgm:spPr/>
      <dgm:t>
        <a:bodyPr/>
        <a:lstStyle/>
        <a:p>
          <a:endParaRPr lang="ru-RU"/>
        </a:p>
      </dgm:t>
    </dgm:pt>
    <dgm:pt modelId="{9BF50051-FAB8-4041-81A9-3D14C83F444D}" type="sibTrans" cxnId="{872008F9-E775-4E3B-9783-D0F486015793}">
      <dgm:prSet/>
      <dgm:spPr/>
      <dgm:t>
        <a:bodyPr/>
        <a:lstStyle/>
        <a:p>
          <a:endParaRPr lang="ru-RU"/>
        </a:p>
      </dgm:t>
    </dgm:pt>
    <dgm:pt modelId="{76695E1A-0A98-4946-BF2A-B59BBD9FCEEB}" type="pres">
      <dgm:prSet presAssocID="{AF6C04CA-F6F1-4BB0-B52C-36CFECB37A6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F33E017-E65A-414A-8CEA-14F70F69820C}" type="pres">
      <dgm:prSet presAssocID="{66F36544-4CD9-4E14-BD9D-0B93B2D64637}" presName="gear1" presStyleLbl="node1" presStyleIdx="0" presStyleCnt="3" custScaleX="136978" custScaleY="96993" custLinFactNeighborX="18608" custLinFactNeighborY="103">
        <dgm:presLayoutVars>
          <dgm:chMax val="1"/>
          <dgm:bulletEnabled val="1"/>
        </dgm:presLayoutVars>
      </dgm:prSet>
      <dgm:spPr/>
    </dgm:pt>
    <dgm:pt modelId="{60A861AA-C0D4-4005-A29C-8F7BF7D87F29}" type="pres">
      <dgm:prSet presAssocID="{66F36544-4CD9-4E14-BD9D-0B93B2D64637}" presName="gear1srcNode" presStyleLbl="node1" presStyleIdx="0" presStyleCnt="3"/>
      <dgm:spPr/>
    </dgm:pt>
    <dgm:pt modelId="{B93FCFA1-CA24-410B-80B7-79264785EDC3}" type="pres">
      <dgm:prSet presAssocID="{66F36544-4CD9-4E14-BD9D-0B93B2D64637}" presName="gear1dstNode" presStyleLbl="node1" presStyleIdx="0" presStyleCnt="3"/>
      <dgm:spPr/>
    </dgm:pt>
    <dgm:pt modelId="{9B8DF4C7-E09D-493F-831B-2F1DB46F3E08}" type="pres">
      <dgm:prSet presAssocID="{C0DFB6E6-2B32-44EC-AAAA-525C9AEE5E4B}" presName="gear2" presStyleLbl="node1" presStyleIdx="1" presStyleCnt="3" custScaleX="188348" custScaleY="143648" custLinFactNeighborX="-52060" custLinFactNeighborY="33664">
        <dgm:presLayoutVars>
          <dgm:chMax val="1"/>
          <dgm:bulletEnabled val="1"/>
        </dgm:presLayoutVars>
      </dgm:prSet>
      <dgm:spPr/>
    </dgm:pt>
    <dgm:pt modelId="{B9499B69-C8E1-487B-91F6-F1F6AD876590}" type="pres">
      <dgm:prSet presAssocID="{C0DFB6E6-2B32-44EC-AAAA-525C9AEE5E4B}" presName="gear2srcNode" presStyleLbl="node1" presStyleIdx="1" presStyleCnt="3"/>
      <dgm:spPr/>
    </dgm:pt>
    <dgm:pt modelId="{BB31F532-0D0A-4899-AD63-9BE66A86C920}" type="pres">
      <dgm:prSet presAssocID="{C0DFB6E6-2B32-44EC-AAAA-525C9AEE5E4B}" presName="gear2dstNode" presStyleLbl="node1" presStyleIdx="1" presStyleCnt="3"/>
      <dgm:spPr/>
    </dgm:pt>
    <dgm:pt modelId="{ACB21393-CB6F-4A06-A86D-6B249075A13F}" type="pres">
      <dgm:prSet presAssocID="{47D6BC7B-A6F7-4A5F-8854-BFA3565DD3AB}" presName="gear3" presStyleLbl="node1" presStyleIdx="2" presStyleCnt="3" custScaleX="152870" custScaleY="129318" custLinFactNeighborX="7594" custLinFactNeighborY="10765"/>
      <dgm:spPr/>
    </dgm:pt>
    <dgm:pt modelId="{8F502215-F6DB-4F90-A2A6-2BDF5C114804}" type="pres">
      <dgm:prSet presAssocID="{47D6BC7B-A6F7-4A5F-8854-BFA3565DD3A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94A4AF30-A874-4E76-8DD7-F3AC1E9461DE}" type="pres">
      <dgm:prSet presAssocID="{47D6BC7B-A6F7-4A5F-8854-BFA3565DD3AB}" presName="gear3srcNode" presStyleLbl="node1" presStyleIdx="2" presStyleCnt="3"/>
      <dgm:spPr/>
    </dgm:pt>
    <dgm:pt modelId="{9E1720F9-2F5B-4E49-BCFF-B0C44FC38654}" type="pres">
      <dgm:prSet presAssocID="{47D6BC7B-A6F7-4A5F-8854-BFA3565DD3AB}" presName="gear3dstNode" presStyleLbl="node1" presStyleIdx="2" presStyleCnt="3"/>
      <dgm:spPr/>
    </dgm:pt>
    <dgm:pt modelId="{F2B5B665-AB4A-47CC-B6DB-817AA4C46A73}" type="pres">
      <dgm:prSet presAssocID="{D236CC64-B400-436D-916A-BC24B8B0B35D}" presName="connector1" presStyleLbl="sibTrans2D1" presStyleIdx="0" presStyleCnt="3"/>
      <dgm:spPr/>
    </dgm:pt>
    <dgm:pt modelId="{96BDE67D-4C5D-49C6-8E8A-F8C623366E45}" type="pres">
      <dgm:prSet presAssocID="{6599F19A-CE4E-45D8-9CFA-2012178894C6}" presName="connector2" presStyleLbl="sibTrans2D1" presStyleIdx="1" presStyleCnt="3"/>
      <dgm:spPr/>
    </dgm:pt>
    <dgm:pt modelId="{FD56B533-36EA-4E08-A889-EA4EBD8DD62B}" type="pres">
      <dgm:prSet presAssocID="{9BF50051-FAB8-4041-81A9-3D14C83F444D}" presName="connector3" presStyleLbl="sibTrans2D1" presStyleIdx="2" presStyleCnt="3"/>
      <dgm:spPr/>
    </dgm:pt>
  </dgm:ptLst>
  <dgm:cxnLst>
    <dgm:cxn modelId="{DA1F9A04-D0CA-47BD-A4D8-B51990534C1A}" type="presOf" srcId="{D236CC64-B400-436D-916A-BC24B8B0B35D}" destId="{F2B5B665-AB4A-47CC-B6DB-817AA4C46A73}" srcOrd="0" destOrd="0" presId="urn:microsoft.com/office/officeart/2005/8/layout/gear1"/>
    <dgm:cxn modelId="{34DD210A-C147-49FA-B4D7-E1E13FE8CACA}" type="presOf" srcId="{47D6BC7B-A6F7-4A5F-8854-BFA3565DD3AB}" destId="{94A4AF30-A874-4E76-8DD7-F3AC1E9461DE}" srcOrd="2" destOrd="0" presId="urn:microsoft.com/office/officeart/2005/8/layout/gear1"/>
    <dgm:cxn modelId="{30241915-ED58-4C26-9BCB-C5CE96B95E12}" srcId="{AF6C04CA-F6F1-4BB0-B52C-36CFECB37A62}" destId="{C0DFB6E6-2B32-44EC-AAAA-525C9AEE5E4B}" srcOrd="1" destOrd="0" parTransId="{D1E056DA-0906-412A-8B6C-98BADD4A6F5F}" sibTransId="{6599F19A-CE4E-45D8-9CFA-2012178894C6}"/>
    <dgm:cxn modelId="{AEF8941A-AFEA-4499-80D6-BF26EC5CB060}" type="presOf" srcId="{66F36544-4CD9-4E14-BD9D-0B93B2D64637}" destId="{60A861AA-C0D4-4005-A29C-8F7BF7D87F29}" srcOrd="1" destOrd="0" presId="urn:microsoft.com/office/officeart/2005/8/layout/gear1"/>
    <dgm:cxn modelId="{4D2B042D-FB4C-4A2D-994B-E14EEF5818F4}" type="presOf" srcId="{C0DFB6E6-2B32-44EC-AAAA-525C9AEE5E4B}" destId="{9B8DF4C7-E09D-493F-831B-2F1DB46F3E08}" srcOrd="0" destOrd="0" presId="urn:microsoft.com/office/officeart/2005/8/layout/gear1"/>
    <dgm:cxn modelId="{96847D38-B67C-4CE9-957A-1979E8C9C425}" type="presOf" srcId="{47D6BC7B-A6F7-4A5F-8854-BFA3565DD3AB}" destId="{8F502215-F6DB-4F90-A2A6-2BDF5C114804}" srcOrd="1" destOrd="0" presId="urn:microsoft.com/office/officeart/2005/8/layout/gear1"/>
    <dgm:cxn modelId="{1F049C6D-1C75-45F6-AD69-2AC7BE8B0D79}" type="presOf" srcId="{47D6BC7B-A6F7-4A5F-8854-BFA3565DD3AB}" destId="{ACB21393-CB6F-4A06-A86D-6B249075A13F}" srcOrd="0" destOrd="0" presId="urn:microsoft.com/office/officeart/2005/8/layout/gear1"/>
    <dgm:cxn modelId="{E3C6BB4F-8986-49B9-ABF6-73811C5782A1}" type="presOf" srcId="{C0DFB6E6-2B32-44EC-AAAA-525C9AEE5E4B}" destId="{BB31F532-0D0A-4899-AD63-9BE66A86C920}" srcOrd="2" destOrd="0" presId="urn:microsoft.com/office/officeart/2005/8/layout/gear1"/>
    <dgm:cxn modelId="{76E60950-92C1-4B2A-9550-481093076847}" srcId="{AF6C04CA-F6F1-4BB0-B52C-36CFECB37A62}" destId="{66F36544-4CD9-4E14-BD9D-0B93B2D64637}" srcOrd="0" destOrd="0" parTransId="{09803543-517B-4A97-87C8-839E30BBFC82}" sibTransId="{D236CC64-B400-436D-916A-BC24B8B0B35D}"/>
    <dgm:cxn modelId="{AD31EB75-B438-4754-85EE-11B450687C3B}" type="presOf" srcId="{6599F19A-CE4E-45D8-9CFA-2012178894C6}" destId="{96BDE67D-4C5D-49C6-8E8A-F8C623366E45}" srcOrd="0" destOrd="0" presId="urn:microsoft.com/office/officeart/2005/8/layout/gear1"/>
    <dgm:cxn modelId="{88649A58-2D76-44AB-8309-B40D67A27875}" type="presOf" srcId="{C0DFB6E6-2B32-44EC-AAAA-525C9AEE5E4B}" destId="{B9499B69-C8E1-487B-91F6-F1F6AD876590}" srcOrd="1" destOrd="0" presId="urn:microsoft.com/office/officeart/2005/8/layout/gear1"/>
    <dgm:cxn modelId="{58EA5181-996A-422D-A345-B9C28136B819}" type="presOf" srcId="{AF6C04CA-F6F1-4BB0-B52C-36CFECB37A62}" destId="{76695E1A-0A98-4946-BF2A-B59BBD9FCEEB}" srcOrd="0" destOrd="0" presId="urn:microsoft.com/office/officeart/2005/8/layout/gear1"/>
    <dgm:cxn modelId="{54CFA2A4-10DB-44C2-B3BC-CA873F8A5BF4}" type="presOf" srcId="{9BF50051-FAB8-4041-81A9-3D14C83F444D}" destId="{FD56B533-36EA-4E08-A889-EA4EBD8DD62B}" srcOrd="0" destOrd="0" presId="urn:microsoft.com/office/officeart/2005/8/layout/gear1"/>
    <dgm:cxn modelId="{308C37A6-BD3B-404F-BB7B-56A2258F3EE5}" type="presOf" srcId="{47D6BC7B-A6F7-4A5F-8854-BFA3565DD3AB}" destId="{9E1720F9-2F5B-4E49-BCFF-B0C44FC38654}" srcOrd="3" destOrd="0" presId="urn:microsoft.com/office/officeart/2005/8/layout/gear1"/>
    <dgm:cxn modelId="{A9416CD7-81BC-4012-81E5-0680FD4B3339}" type="presOf" srcId="{66F36544-4CD9-4E14-BD9D-0B93B2D64637}" destId="{B93FCFA1-CA24-410B-80B7-79264785EDC3}" srcOrd="2" destOrd="0" presId="urn:microsoft.com/office/officeart/2005/8/layout/gear1"/>
    <dgm:cxn modelId="{DD0BEDF6-4002-4E27-983C-653EBB1232B1}" type="presOf" srcId="{66F36544-4CD9-4E14-BD9D-0B93B2D64637}" destId="{FF33E017-E65A-414A-8CEA-14F70F69820C}" srcOrd="0" destOrd="0" presId="urn:microsoft.com/office/officeart/2005/8/layout/gear1"/>
    <dgm:cxn modelId="{872008F9-E775-4E3B-9783-D0F486015793}" srcId="{AF6C04CA-F6F1-4BB0-B52C-36CFECB37A62}" destId="{47D6BC7B-A6F7-4A5F-8854-BFA3565DD3AB}" srcOrd="2" destOrd="0" parTransId="{716B6C80-4FE1-4ABC-BB94-E816F7B059B8}" sibTransId="{9BF50051-FAB8-4041-81A9-3D14C83F444D}"/>
    <dgm:cxn modelId="{A74FE495-FD4B-468D-AFDB-8B50E3B679F5}" type="presParOf" srcId="{76695E1A-0A98-4946-BF2A-B59BBD9FCEEB}" destId="{FF33E017-E65A-414A-8CEA-14F70F69820C}" srcOrd="0" destOrd="0" presId="urn:microsoft.com/office/officeart/2005/8/layout/gear1"/>
    <dgm:cxn modelId="{7BDDD9A8-1FE7-4BB3-BFBA-A85C56A1B36B}" type="presParOf" srcId="{76695E1A-0A98-4946-BF2A-B59BBD9FCEEB}" destId="{60A861AA-C0D4-4005-A29C-8F7BF7D87F29}" srcOrd="1" destOrd="0" presId="urn:microsoft.com/office/officeart/2005/8/layout/gear1"/>
    <dgm:cxn modelId="{01A15EF9-3C57-4F03-BCD1-AC72AF5FDD93}" type="presParOf" srcId="{76695E1A-0A98-4946-BF2A-B59BBD9FCEEB}" destId="{B93FCFA1-CA24-410B-80B7-79264785EDC3}" srcOrd="2" destOrd="0" presId="urn:microsoft.com/office/officeart/2005/8/layout/gear1"/>
    <dgm:cxn modelId="{0099B0DE-78B8-4A34-8CFA-6D5DA5AEC22D}" type="presParOf" srcId="{76695E1A-0A98-4946-BF2A-B59BBD9FCEEB}" destId="{9B8DF4C7-E09D-493F-831B-2F1DB46F3E08}" srcOrd="3" destOrd="0" presId="urn:microsoft.com/office/officeart/2005/8/layout/gear1"/>
    <dgm:cxn modelId="{A24B5540-ABD0-4D30-B4FB-D8638880FD5A}" type="presParOf" srcId="{76695E1A-0A98-4946-BF2A-B59BBD9FCEEB}" destId="{B9499B69-C8E1-487B-91F6-F1F6AD876590}" srcOrd="4" destOrd="0" presId="urn:microsoft.com/office/officeart/2005/8/layout/gear1"/>
    <dgm:cxn modelId="{9967BEE2-05CB-4D46-95DD-38AA2828D121}" type="presParOf" srcId="{76695E1A-0A98-4946-BF2A-B59BBD9FCEEB}" destId="{BB31F532-0D0A-4899-AD63-9BE66A86C920}" srcOrd="5" destOrd="0" presId="urn:microsoft.com/office/officeart/2005/8/layout/gear1"/>
    <dgm:cxn modelId="{19D859C3-5385-4F16-8381-0ACB14812C37}" type="presParOf" srcId="{76695E1A-0A98-4946-BF2A-B59BBD9FCEEB}" destId="{ACB21393-CB6F-4A06-A86D-6B249075A13F}" srcOrd="6" destOrd="0" presId="urn:microsoft.com/office/officeart/2005/8/layout/gear1"/>
    <dgm:cxn modelId="{E3FE5BBF-E5C7-4798-BAE0-9B754468301B}" type="presParOf" srcId="{76695E1A-0A98-4946-BF2A-B59BBD9FCEEB}" destId="{8F502215-F6DB-4F90-A2A6-2BDF5C114804}" srcOrd="7" destOrd="0" presId="urn:microsoft.com/office/officeart/2005/8/layout/gear1"/>
    <dgm:cxn modelId="{756F289C-CD3F-4DF3-8C48-3B5E2CAF0D57}" type="presParOf" srcId="{76695E1A-0A98-4946-BF2A-B59BBD9FCEEB}" destId="{94A4AF30-A874-4E76-8DD7-F3AC1E9461DE}" srcOrd="8" destOrd="0" presId="urn:microsoft.com/office/officeart/2005/8/layout/gear1"/>
    <dgm:cxn modelId="{C1204A53-9B75-47FC-9FBC-B7EBDC61BFD0}" type="presParOf" srcId="{76695E1A-0A98-4946-BF2A-B59BBD9FCEEB}" destId="{9E1720F9-2F5B-4E49-BCFF-B0C44FC38654}" srcOrd="9" destOrd="0" presId="urn:microsoft.com/office/officeart/2005/8/layout/gear1"/>
    <dgm:cxn modelId="{2E1F9592-6BED-434D-925A-880C30F2427C}" type="presParOf" srcId="{76695E1A-0A98-4946-BF2A-B59BBD9FCEEB}" destId="{F2B5B665-AB4A-47CC-B6DB-817AA4C46A73}" srcOrd="10" destOrd="0" presId="urn:microsoft.com/office/officeart/2005/8/layout/gear1"/>
    <dgm:cxn modelId="{16D99B01-AB91-45DE-BCDE-B4D6E57A6B30}" type="presParOf" srcId="{76695E1A-0A98-4946-BF2A-B59BBD9FCEEB}" destId="{96BDE67D-4C5D-49C6-8E8A-F8C623366E45}" srcOrd="11" destOrd="0" presId="urn:microsoft.com/office/officeart/2005/8/layout/gear1"/>
    <dgm:cxn modelId="{39100B7E-7064-48B1-88DD-FE144ACC1977}" type="presParOf" srcId="{76695E1A-0A98-4946-BF2A-B59BBD9FCEEB}" destId="{FD56B533-36EA-4E08-A889-EA4EBD8DD62B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763122" y="1684987"/>
          <a:ext cx="2059428" cy="2059428"/>
        </a:xfrm>
        <a:prstGeom prst="gear9">
          <a:avLst/>
        </a:prstGeom>
        <a:solidFill>
          <a:srgbClr val="FF99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Министерства НО</a:t>
          </a:r>
        </a:p>
      </dsp:txBody>
      <dsp:txXfrm>
        <a:off x="2177159" y="2167398"/>
        <a:ext cx="1231354" cy="1058589"/>
      </dsp:txXfrm>
    </dsp:sp>
    <dsp:sp modelId="{72E80FAE-0B13-45A7-90DF-7A776DB2FE20}">
      <dsp:nvSpPr>
        <dsp:cNvPr id="0" name=""/>
        <dsp:cNvSpPr/>
      </dsp:nvSpPr>
      <dsp:spPr>
        <a:xfrm>
          <a:off x="1217261" y="752402"/>
          <a:ext cx="1497766" cy="1497766"/>
        </a:xfrm>
        <a:prstGeom prst="gear6">
          <a:avLst/>
        </a:prstGeom>
        <a:solidFill>
          <a:srgbClr val="3399FF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Структурные подразделения администрации</a:t>
          </a:r>
        </a:p>
      </dsp:txBody>
      <dsp:txXfrm>
        <a:off x="1594328" y="1131748"/>
        <a:ext cx="743632" cy="739074"/>
      </dsp:txXfrm>
    </dsp:sp>
    <dsp:sp modelId="{1ED6E249-5F44-4283-8D6F-3A8465A4CE28}">
      <dsp:nvSpPr>
        <dsp:cNvPr id="0" name=""/>
        <dsp:cNvSpPr/>
      </dsp:nvSpPr>
      <dsp:spPr>
        <a:xfrm rot="20700000">
          <a:off x="2173531" y="164907"/>
          <a:ext cx="1467505" cy="1467505"/>
        </a:xfrm>
        <a:prstGeom prst="gear6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Подведомственные учреждения</a:t>
          </a:r>
        </a:p>
      </dsp:txBody>
      <dsp:txXfrm rot="-20700000">
        <a:off x="2495398" y="486774"/>
        <a:ext cx="823771" cy="823771"/>
      </dsp:txXfrm>
    </dsp:sp>
    <dsp:sp modelId="{A50E133E-5938-4087-8184-608D59CD9A45}">
      <dsp:nvSpPr>
        <dsp:cNvPr id="0" name=""/>
        <dsp:cNvSpPr/>
      </dsp:nvSpPr>
      <dsp:spPr>
        <a:xfrm>
          <a:off x="1599892" y="1376985"/>
          <a:ext cx="2636068" cy="2636068"/>
        </a:xfrm>
        <a:prstGeom prst="circularArrow">
          <a:avLst>
            <a:gd name="adj1" fmla="val 4688"/>
            <a:gd name="adj2" fmla="val 299029"/>
            <a:gd name="adj3" fmla="val 2504527"/>
            <a:gd name="adj4" fmla="val 15886580"/>
            <a:gd name="adj5" fmla="val 5469"/>
          </a:avLst>
        </a:prstGeom>
        <a:solidFill>
          <a:srgbClr val="FF99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726743" y="490632"/>
          <a:ext cx="1915268" cy="191526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3399FF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1896183" y="-96408"/>
          <a:ext cx="2065045" cy="206504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8C135-8E0B-4F10-90A3-8EF4F11F45FD}">
      <dsp:nvSpPr>
        <dsp:cNvPr id="0" name=""/>
        <dsp:cNvSpPr/>
      </dsp:nvSpPr>
      <dsp:spPr>
        <a:xfrm>
          <a:off x="2191694" y="643"/>
          <a:ext cx="1633487" cy="10617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Группировка муниципальных образований по численности и типу населения</a:t>
          </a:r>
        </a:p>
      </dsp:txBody>
      <dsp:txXfrm>
        <a:off x="2243525" y="52474"/>
        <a:ext cx="1529825" cy="958105"/>
      </dsp:txXfrm>
    </dsp:sp>
    <dsp:sp modelId="{D46C7482-BE4B-40F7-A46E-38848C0AED96}">
      <dsp:nvSpPr>
        <dsp:cNvPr id="0" name=""/>
        <dsp:cNvSpPr/>
      </dsp:nvSpPr>
      <dsp:spPr>
        <a:xfrm>
          <a:off x="888256" y="531526"/>
          <a:ext cx="4240362" cy="4240362"/>
        </a:xfrm>
        <a:custGeom>
          <a:avLst/>
          <a:gdLst/>
          <a:ahLst/>
          <a:cxnLst/>
          <a:rect l="0" t="0" r="0" b="0"/>
          <a:pathLst>
            <a:path>
              <a:moveTo>
                <a:pt x="2948132" y="168344"/>
              </a:moveTo>
              <a:arcTo wR="2120181" hR="2120181" stAng="17579173" swAng="1960201"/>
            </a:path>
          </a:pathLst>
        </a:custGeom>
        <a:noFill/>
        <a:ln w="76200" cap="flat" cmpd="sng" algn="ctr">
          <a:solidFill>
            <a:schemeClr val="accent2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D3504-2905-4DE7-9B41-A9669EBBCB4D}">
      <dsp:nvSpPr>
        <dsp:cNvPr id="0" name=""/>
        <dsp:cNvSpPr/>
      </dsp:nvSpPr>
      <dsp:spPr>
        <a:xfrm>
          <a:off x="4208106" y="1465652"/>
          <a:ext cx="1633487" cy="106176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Расчетный объем расходов по каждой группе </a:t>
          </a:r>
          <a:r>
            <a:rPr lang="ru-RU" sz="1600" kern="1200" dirty="0" err="1">
              <a:solidFill>
                <a:schemeClr val="tx1"/>
              </a:solidFill>
            </a:rPr>
            <a:t>опред</a:t>
          </a:r>
          <a:r>
            <a:rPr lang="ru-RU" sz="1600" kern="1200" dirty="0">
              <a:solidFill>
                <a:schemeClr val="tx1"/>
              </a:solidFill>
            </a:rPr>
            <a:t>. как средний объем расходов по группе обязательств, </a:t>
          </a:r>
          <a:r>
            <a:rPr lang="ru-RU" sz="1600" kern="1200" dirty="0" err="1">
              <a:solidFill>
                <a:schemeClr val="tx1"/>
              </a:solidFill>
            </a:rPr>
            <a:t>скоррек</a:t>
          </a:r>
          <a:r>
            <a:rPr lang="ru-RU" sz="1600" kern="1200" dirty="0">
              <a:solidFill>
                <a:schemeClr val="tx1"/>
              </a:solidFill>
            </a:rPr>
            <a:t>. на показатель приведения и коэффициенты удорожания </a:t>
          </a:r>
        </a:p>
      </dsp:txBody>
      <dsp:txXfrm>
        <a:off x="4259937" y="1517483"/>
        <a:ext cx="1529825" cy="958105"/>
      </dsp:txXfrm>
    </dsp:sp>
    <dsp:sp modelId="{26426A80-0D43-4145-B759-57EBD6885F48}">
      <dsp:nvSpPr>
        <dsp:cNvPr id="0" name=""/>
        <dsp:cNvSpPr/>
      </dsp:nvSpPr>
      <dsp:spPr>
        <a:xfrm>
          <a:off x="888256" y="531526"/>
          <a:ext cx="4240362" cy="4240362"/>
        </a:xfrm>
        <a:custGeom>
          <a:avLst/>
          <a:gdLst/>
          <a:ahLst/>
          <a:cxnLst/>
          <a:rect l="0" t="0" r="0" b="0"/>
          <a:pathLst>
            <a:path>
              <a:moveTo>
                <a:pt x="4237468" y="2009439"/>
              </a:moveTo>
              <a:arcTo wR="2120181" hR="2120181" stAng="21420357" swAng="2195276"/>
            </a:path>
          </a:pathLst>
        </a:custGeom>
        <a:noFill/>
        <a:ln w="76200" cap="flat" cmpd="sng" algn="ctr">
          <a:solidFill>
            <a:schemeClr val="accent3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E1F1D-BE90-437A-AD37-584907DB81CD}">
      <dsp:nvSpPr>
        <dsp:cNvPr id="0" name=""/>
        <dsp:cNvSpPr/>
      </dsp:nvSpPr>
      <dsp:spPr>
        <a:xfrm>
          <a:off x="3437905" y="3836087"/>
          <a:ext cx="1633487" cy="106176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Расходы на органы МСУ рассчитываются в отдельном блоке расходов </a:t>
          </a:r>
        </a:p>
      </dsp:txBody>
      <dsp:txXfrm>
        <a:off x="3489736" y="3887918"/>
        <a:ext cx="1529825" cy="958105"/>
      </dsp:txXfrm>
    </dsp:sp>
    <dsp:sp modelId="{2BE92CD4-5C60-4B1F-B52C-8D3BAB4A0CC8}">
      <dsp:nvSpPr>
        <dsp:cNvPr id="0" name=""/>
        <dsp:cNvSpPr/>
      </dsp:nvSpPr>
      <dsp:spPr>
        <a:xfrm>
          <a:off x="888256" y="531526"/>
          <a:ext cx="4240362" cy="4240362"/>
        </a:xfrm>
        <a:custGeom>
          <a:avLst/>
          <a:gdLst/>
          <a:ahLst/>
          <a:cxnLst/>
          <a:rect l="0" t="0" r="0" b="0"/>
          <a:pathLst>
            <a:path>
              <a:moveTo>
                <a:pt x="2541233" y="4198132"/>
              </a:moveTo>
              <a:arcTo wR="2120181" hR="2120181" stAng="4712719" swAng="1374561"/>
            </a:path>
          </a:pathLst>
        </a:custGeom>
        <a:noFill/>
        <a:ln w="76200" cap="flat" cmpd="sng" algn="ctr">
          <a:solidFill>
            <a:schemeClr val="accent4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AD24E3-222E-4225-B81F-A30BC7B1C031}">
      <dsp:nvSpPr>
        <dsp:cNvPr id="0" name=""/>
        <dsp:cNvSpPr/>
      </dsp:nvSpPr>
      <dsp:spPr>
        <a:xfrm>
          <a:off x="945482" y="3836087"/>
          <a:ext cx="1633487" cy="106176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Расходы инвестиционного характера не учитываются </a:t>
          </a:r>
        </a:p>
      </dsp:txBody>
      <dsp:txXfrm>
        <a:off x="997313" y="3887918"/>
        <a:ext cx="1529825" cy="958105"/>
      </dsp:txXfrm>
    </dsp:sp>
    <dsp:sp modelId="{30288474-4873-492E-B0A5-7846816DB51F}">
      <dsp:nvSpPr>
        <dsp:cNvPr id="0" name=""/>
        <dsp:cNvSpPr/>
      </dsp:nvSpPr>
      <dsp:spPr>
        <a:xfrm>
          <a:off x="888256" y="531526"/>
          <a:ext cx="4240362" cy="4240362"/>
        </a:xfrm>
        <a:custGeom>
          <a:avLst/>
          <a:gdLst/>
          <a:ahLst/>
          <a:cxnLst/>
          <a:rect l="0" t="0" r="0" b="0"/>
          <a:pathLst>
            <a:path>
              <a:moveTo>
                <a:pt x="354111" y="3293282"/>
              </a:moveTo>
              <a:arcTo wR="2120181" hR="2120181" stAng="8784367" swAng="2195276"/>
            </a:path>
          </a:pathLst>
        </a:custGeom>
        <a:noFill/>
        <a:ln w="76200" cap="flat" cmpd="sng" algn="ctr">
          <a:solidFill>
            <a:schemeClr val="accent5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85CF07-520B-490D-B461-40A9D2CF56F7}">
      <dsp:nvSpPr>
        <dsp:cNvPr id="0" name=""/>
        <dsp:cNvSpPr/>
      </dsp:nvSpPr>
      <dsp:spPr>
        <a:xfrm>
          <a:off x="175281" y="1465652"/>
          <a:ext cx="1633487" cy="106176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Внутри каждой группы расходов выделены расходы наиболее ярко характеризующие конкретную группу </a:t>
          </a:r>
        </a:p>
      </dsp:txBody>
      <dsp:txXfrm>
        <a:off x="227112" y="1517483"/>
        <a:ext cx="1529825" cy="958105"/>
      </dsp:txXfrm>
    </dsp:sp>
    <dsp:sp modelId="{C9010ECB-C281-4A3D-BB48-3B691EB4F5BE}">
      <dsp:nvSpPr>
        <dsp:cNvPr id="0" name=""/>
        <dsp:cNvSpPr/>
      </dsp:nvSpPr>
      <dsp:spPr>
        <a:xfrm>
          <a:off x="888256" y="531526"/>
          <a:ext cx="4240362" cy="4240362"/>
        </a:xfrm>
        <a:custGeom>
          <a:avLst/>
          <a:gdLst/>
          <a:ahLst/>
          <a:cxnLst/>
          <a:rect l="0" t="0" r="0" b="0"/>
          <a:pathLst>
            <a:path>
              <a:moveTo>
                <a:pt x="369616" y="924066"/>
              </a:moveTo>
              <a:arcTo wR="2120181" hR="2120181" stAng="12860626" swAng="1960201"/>
            </a:path>
          </a:pathLst>
        </a:custGeom>
        <a:noFill/>
        <a:ln w="76200" cap="flat" cmpd="sng" algn="ctr">
          <a:solidFill>
            <a:schemeClr val="accent6">
              <a:lumMod val="50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E52B9A-968C-467A-880D-EF744CBF59AA}">
      <dsp:nvSpPr>
        <dsp:cNvPr id="0" name=""/>
        <dsp:cNvSpPr/>
      </dsp:nvSpPr>
      <dsp:spPr>
        <a:xfrm>
          <a:off x="1011636" y="0"/>
          <a:ext cx="4244947" cy="9005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</a:t>
          </a:r>
        </a:p>
      </dsp:txBody>
      <dsp:txXfrm>
        <a:off x="1011636" y="112568"/>
        <a:ext cx="3907242" cy="675410"/>
      </dsp:txXfrm>
    </dsp:sp>
    <dsp:sp modelId="{A479A5F1-05F6-4F2E-B9BE-4F85F802E600}">
      <dsp:nvSpPr>
        <dsp:cNvPr id="0" name=""/>
        <dsp:cNvSpPr/>
      </dsp:nvSpPr>
      <dsp:spPr>
        <a:xfrm>
          <a:off x="0" y="195777"/>
          <a:ext cx="1011387" cy="4685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Цель</a:t>
          </a:r>
          <a:endParaRPr lang="ru-RU" sz="1300" kern="1200" dirty="0"/>
        </a:p>
      </dsp:txBody>
      <dsp:txXfrm>
        <a:off x="22872" y="218649"/>
        <a:ext cx="965643" cy="422799"/>
      </dsp:txXfrm>
    </dsp:sp>
    <dsp:sp modelId="{B02F6B54-036B-46F8-BC1C-BFEF1C39C01D}">
      <dsp:nvSpPr>
        <dsp:cNvPr id="0" name=""/>
        <dsp:cNvSpPr/>
      </dsp:nvSpPr>
      <dsp:spPr>
        <a:xfrm>
          <a:off x="927909" y="936105"/>
          <a:ext cx="4328674" cy="161726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Повышение эффективности бюджетных расходов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Повышение открытости деятельности органов местного самоуправления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Развитие взаимодействия органов местного самоуправления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Развитие взаимодействия органов местного самоуправления  населения МО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/>
        </a:p>
      </dsp:txBody>
      <dsp:txXfrm>
        <a:off x="927909" y="1138263"/>
        <a:ext cx="3722202" cy="1212945"/>
      </dsp:txXfrm>
    </dsp:sp>
    <dsp:sp modelId="{47E1D3DA-73D7-49E5-A9E1-5996E939722D}">
      <dsp:nvSpPr>
        <dsp:cNvPr id="0" name=""/>
        <dsp:cNvSpPr/>
      </dsp:nvSpPr>
      <dsp:spPr>
        <a:xfrm>
          <a:off x="0" y="1448550"/>
          <a:ext cx="921283" cy="4126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Задачи</a:t>
          </a:r>
          <a:endParaRPr lang="ru-RU" sz="1300" kern="1200" dirty="0"/>
        </a:p>
      </dsp:txBody>
      <dsp:txXfrm>
        <a:off x="20146" y="1468696"/>
        <a:ext cx="880991" cy="372392"/>
      </dsp:txXfrm>
    </dsp:sp>
    <dsp:sp modelId="{31F35C13-6858-4FDE-933D-BA7FFCEAE087}">
      <dsp:nvSpPr>
        <dsp:cNvPr id="0" name=""/>
        <dsp:cNvSpPr/>
      </dsp:nvSpPr>
      <dsp:spPr>
        <a:xfrm>
          <a:off x="1728186" y="2664296"/>
          <a:ext cx="3153950" cy="3842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Вопросы местного значения </a:t>
          </a:r>
        </a:p>
      </dsp:txBody>
      <dsp:txXfrm>
        <a:off x="1728186" y="2712332"/>
        <a:ext cx="3009842" cy="288215"/>
      </dsp:txXfrm>
    </dsp:sp>
    <dsp:sp modelId="{91306DC9-4DBD-4664-8F53-FCB1E9DF752D}">
      <dsp:nvSpPr>
        <dsp:cNvPr id="0" name=""/>
        <dsp:cNvSpPr/>
      </dsp:nvSpPr>
      <dsp:spPr>
        <a:xfrm>
          <a:off x="0" y="2653850"/>
          <a:ext cx="1670563" cy="3840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Сфера реализации</a:t>
          </a:r>
          <a:endParaRPr lang="ru-RU" sz="1300" kern="1200" dirty="0"/>
        </a:p>
      </dsp:txBody>
      <dsp:txXfrm>
        <a:off x="18749" y="2672599"/>
        <a:ext cx="1633065" cy="346583"/>
      </dsp:txXfrm>
    </dsp:sp>
    <dsp:sp modelId="{F3F13CD2-D0B6-47FD-B989-68D2A010E074}">
      <dsp:nvSpPr>
        <dsp:cNvPr id="0" name=""/>
        <dsp:cNvSpPr/>
      </dsp:nvSpPr>
      <dsp:spPr>
        <a:xfrm>
          <a:off x="1584176" y="3019999"/>
          <a:ext cx="3583833" cy="7747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Областной бюджет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Бюджет муниципального района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Средства населения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Средства инвесторов (спонсоров) </a:t>
          </a:r>
        </a:p>
      </dsp:txBody>
      <dsp:txXfrm>
        <a:off x="1584176" y="3116844"/>
        <a:ext cx="3293297" cy="581072"/>
      </dsp:txXfrm>
    </dsp:sp>
    <dsp:sp modelId="{76EA004C-4779-4522-A899-B6628698C8FC}">
      <dsp:nvSpPr>
        <dsp:cNvPr id="0" name=""/>
        <dsp:cNvSpPr/>
      </dsp:nvSpPr>
      <dsp:spPr>
        <a:xfrm>
          <a:off x="0" y="3428421"/>
          <a:ext cx="1526554" cy="3603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Финансирование</a:t>
          </a:r>
          <a:endParaRPr lang="ru-RU" sz="1300" kern="1200" dirty="0"/>
        </a:p>
      </dsp:txBody>
      <dsp:txXfrm>
        <a:off x="17591" y="3446012"/>
        <a:ext cx="1491372" cy="3251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7F449-7B80-4541-9D0D-6F6ECD2AF8A6}">
      <dsp:nvSpPr>
        <dsp:cNvPr id="0" name=""/>
        <dsp:cNvSpPr/>
      </dsp:nvSpPr>
      <dsp:spPr>
        <a:xfrm>
          <a:off x="71999" y="0"/>
          <a:ext cx="2976732" cy="8036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Информирование о практике инициативного бюджетирования </a:t>
          </a:r>
        </a:p>
      </dsp:txBody>
      <dsp:txXfrm>
        <a:off x="95536" y="23537"/>
        <a:ext cx="1958202" cy="756535"/>
      </dsp:txXfrm>
    </dsp:sp>
    <dsp:sp modelId="{D0393AB2-F97D-458E-AD4E-7805DB7233A3}">
      <dsp:nvSpPr>
        <dsp:cNvPr id="0" name=""/>
        <dsp:cNvSpPr/>
      </dsp:nvSpPr>
      <dsp:spPr>
        <a:xfrm>
          <a:off x="504068" y="918660"/>
          <a:ext cx="2800998" cy="8036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Сбор заявлений на инициативное участие </a:t>
          </a:r>
        </a:p>
      </dsp:txBody>
      <dsp:txXfrm>
        <a:off x="527605" y="942197"/>
        <a:ext cx="2022412" cy="756535"/>
      </dsp:txXfrm>
    </dsp:sp>
    <dsp:sp modelId="{B422146A-EB56-40A8-B5A1-2A9F562726AE}">
      <dsp:nvSpPr>
        <dsp:cNvPr id="0" name=""/>
        <dsp:cNvSpPr/>
      </dsp:nvSpPr>
      <dsp:spPr>
        <a:xfrm>
          <a:off x="655393" y="1834629"/>
          <a:ext cx="2800998" cy="8036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Выбор проектов </a:t>
          </a:r>
        </a:p>
      </dsp:txBody>
      <dsp:txXfrm>
        <a:off x="678930" y="1858166"/>
        <a:ext cx="2022412" cy="756535"/>
      </dsp:txXfrm>
    </dsp:sp>
    <dsp:sp modelId="{91A768B2-9EBA-47E6-9EE8-7F4EF1EDB445}">
      <dsp:nvSpPr>
        <dsp:cNvPr id="0" name=""/>
        <dsp:cNvSpPr/>
      </dsp:nvSpPr>
      <dsp:spPr>
        <a:xfrm>
          <a:off x="723724" y="2750606"/>
          <a:ext cx="2800998" cy="8036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Контроль за выполнением  работ </a:t>
          </a:r>
        </a:p>
      </dsp:txBody>
      <dsp:txXfrm>
        <a:off x="747261" y="2774143"/>
        <a:ext cx="2022412" cy="756535"/>
      </dsp:txXfrm>
    </dsp:sp>
    <dsp:sp modelId="{4FB88600-CD24-4B56-83A8-B1AEC2745953}">
      <dsp:nvSpPr>
        <dsp:cNvPr id="0" name=""/>
        <dsp:cNvSpPr/>
      </dsp:nvSpPr>
      <dsp:spPr>
        <a:xfrm>
          <a:off x="880595" y="3660885"/>
          <a:ext cx="2800998" cy="8036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Завершение проектов</a:t>
          </a:r>
        </a:p>
      </dsp:txBody>
      <dsp:txXfrm>
        <a:off x="904132" y="3684422"/>
        <a:ext cx="2022412" cy="756535"/>
      </dsp:txXfrm>
    </dsp:sp>
    <dsp:sp modelId="{C7FB6CC4-3CD9-4D08-8522-3467E2D25DA9}">
      <dsp:nvSpPr>
        <dsp:cNvPr id="0" name=""/>
        <dsp:cNvSpPr/>
      </dsp:nvSpPr>
      <dsp:spPr>
        <a:xfrm>
          <a:off x="2322585" y="587081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440113" y="587081"/>
        <a:ext cx="287289" cy="393065"/>
      </dsp:txXfrm>
    </dsp:sp>
    <dsp:sp modelId="{FA0D9F03-6226-45AA-A07A-F0A7875F52B8}">
      <dsp:nvSpPr>
        <dsp:cNvPr id="0" name=""/>
        <dsp:cNvSpPr/>
      </dsp:nvSpPr>
      <dsp:spPr>
        <a:xfrm>
          <a:off x="2531751" y="1502302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649279" y="1502302"/>
        <a:ext cx="287289" cy="393065"/>
      </dsp:txXfrm>
    </dsp:sp>
    <dsp:sp modelId="{BFBF0398-B9CD-4F35-A315-83DDCEED2D17}">
      <dsp:nvSpPr>
        <dsp:cNvPr id="0" name=""/>
        <dsp:cNvSpPr/>
      </dsp:nvSpPr>
      <dsp:spPr>
        <a:xfrm>
          <a:off x="2740916" y="2404130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858444" y="2404130"/>
        <a:ext cx="287289" cy="393065"/>
      </dsp:txXfrm>
    </dsp:sp>
    <dsp:sp modelId="{735F41C8-7799-42D2-9BB5-C97EAF70669C}">
      <dsp:nvSpPr>
        <dsp:cNvPr id="0" name=""/>
        <dsp:cNvSpPr/>
      </dsp:nvSpPr>
      <dsp:spPr>
        <a:xfrm>
          <a:off x="2950082" y="3328281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3067610" y="3328281"/>
        <a:ext cx="287289" cy="3930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19220-6B55-4609-9055-531335A62029}">
      <dsp:nvSpPr>
        <dsp:cNvPr id="0" name=""/>
        <dsp:cNvSpPr/>
      </dsp:nvSpPr>
      <dsp:spPr>
        <a:xfrm>
          <a:off x="1105525" y="790838"/>
          <a:ext cx="1073729" cy="10739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0E2D6-4B38-4433-8792-22B376586F5A}">
      <dsp:nvSpPr>
        <dsp:cNvPr id="0" name=""/>
        <dsp:cNvSpPr/>
      </dsp:nvSpPr>
      <dsp:spPr>
        <a:xfrm>
          <a:off x="1475656" y="280570"/>
          <a:ext cx="318889" cy="318685"/>
        </a:xfrm>
        <a:prstGeom prst="donut">
          <a:avLst>
            <a:gd name="adj" fmla="val 746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66EAA3-32AE-4F1C-862C-E0C29DFEC5A5}">
      <dsp:nvSpPr>
        <dsp:cNvPr id="0" name=""/>
        <dsp:cNvSpPr/>
      </dsp:nvSpPr>
      <dsp:spPr>
        <a:xfrm>
          <a:off x="1146787" y="832049"/>
          <a:ext cx="991652" cy="99148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8F03F6-14A3-4B28-9F12-896ED3841DC1}">
      <dsp:nvSpPr>
        <dsp:cNvPr id="0" name=""/>
        <dsp:cNvSpPr/>
      </dsp:nvSpPr>
      <dsp:spPr>
        <a:xfrm>
          <a:off x="2257295" y="993723"/>
          <a:ext cx="561981" cy="561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1C647-8CF4-4F99-B561-E49E4AADFF42}">
      <dsp:nvSpPr>
        <dsp:cNvPr id="0" name=""/>
        <dsp:cNvSpPr/>
      </dsp:nvSpPr>
      <dsp:spPr>
        <a:xfrm>
          <a:off x="2290485" y="1026915"/>
          <a:ext cx="495602" cy="495649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342D9E-DB10-448B-A311-E331AA216BBD}">
      <dsp:nvSpPr>
        <dsp:cNvPr id="0" name=""/>
        <dsp:cNvSpPr/>
      </dsp:nvSpPr>
      <dsp:spPr>
        <a:xfrm>
          <a:off x="2037526" y="200646"/>
          <a:ext cx="720304" cy="7205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D14B6-B137-42F5-9FFD-B7B8232940CE}">
      <dsp:nvSpPr>
        <dsp:cNvPr id="0" name=""/>
        <dsp:cNvSpPr/>
      </dsp:nvSpPr>
      <dsp:spPr>
        <a:xfrm>
          <a:off x="3066838" y="504056"/>
          <a:ext cx="235915" cy="236076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20F72-927A-498F-BD89-8EA159C51FA3}">
      <dsp:nvSpPr>
        <dsp:cNvPr id="0" name=""/>
        <dsp:cNvSpPr/>
      </dsp:nvSpPr>
      <dsp:spPr>
        <a:xfrm>
          <a:off x="2876237" y="1557995"/>
          <a:ext cx="177160" cy="176964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98B97-F917-42BF-83A1-A16E2A97C940}">
      <dsp:nvSpPr>
        <dsp:cNvPr id="0" name=""/>
        <dsp:cNvSpPr/>
      </dsp:nvSpPr>
      <dsp:spPr>
        <a:xfrm>
          <a:off x="2075649" y="238687"/>
          <a:ext cx="644507" cy="64445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8A56D-F4EA-4967-92D0-C66256CFE180}">
      <dsp:nvSpPr>
        <dsp:cNvPr id="0" name=""/>
        <dsp:cNvSpPr/>
      </dsp:nvSpPr>
      <dsp:spPr>
        <a:xfrm>
          <a:off x="43456" y="238687"/>
          <a:ext cx="1593551" cy="517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" numCol="1" spcCol="1270" anchor="b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43456" y="238687"/>
        <a:ext cx="1593551" cy="517467"/>
      </dsp:txXfrm>
    </dsp:sp>
    <dsp:sp modelId="{B29D8D6D-D87E-4568-AE59-360C69720DF9}">
      <dsp:nvSpPr>
        <dsp:cNvPr id="0" name=""/>
        <dsp:cNvSpPr/>
      </dsp:nvSpPr>
      <dsp:spPr>
        <a:xfrm>
          <a:off x="2934992" y="1026915"/>
          <a:ext cx="1593551" cy="495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2934992" y="1026915"/>
        <a:ext cx="1593551" cy="495649"/>
      </dsp:txXfrm>
    </dsp:sp>
    <dsp:sp modelId="{E43AFAF8-6198-4853-96D8-021F28B73F6A}">
      <dsp:nvSpPr>
        <dsp:cNvPr id="0" name=""/>
        <dsp:cNvSpPr/>
      </dsp:nvSpPr>
      <dsp:spPr>
        <a:xfrm>
          <a:off x="2876237" y="238687"/>
          <a:ext cx="1593551" cy="644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2876237" y="238687"/>
        <a:ext cx="1593551" cy="6444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2922CC-7B79-409C-8E3A-D5D7E807EF18}">
      <dsp:nvSpPr>
        <dsp:cNvPr id="0" name=""/>
        <dsp:cNvSpPr/>
      </dsp:nvSpPr>
      <dsp:spPr>
        <a:xfrm>
          <a:off x="508376" y="345637"/>
          <a:ext cx="1857806" cy="645191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896D5-EC33-4032-A9CF-D2CC1FC93D4F}">
      <dsp:nvSpPr>
        <dsp:cNvPr id="0" name=""/>
        <dsp:cNvSpPr/>
      </dsp:nvSpPr>
      <dsp:spPr>
        <a:xfrm>
          <a:off x="1333289" y="2003901"/>
          <a:ext cx="360040" cy="602791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3F843-F9F0-45C1-99F3-AE71B98D031E}">
      <dsp:nvSpPr>
        <dsp:cNvPr id="0" name=""/>
        <dsp:cNvSpPr/>
      </dsp:nvSpPr>
      <dsp:spPr>
        <a:xfrm>
          <a:off x="576063" y="2109833"/>
          <a:ext cx="1728192" cy="43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>
        <a:off x="576063" y="2109833"/>
        <a:ext cx="1728192" cy="432048"/>
      </dsp:txXfrm>
    </dsp:sp>
    <dsp:sp modelId="{931A59DD-80C6-4D20-A752-8A35D8E3F6B5}">
      <dsp:nvSpPr>
        <dsp:cNvPr id="0" name=""/>
        <dsp:cNvSpPr/>
      </dsp:nvSpPr>
      <dsp:spPr>
        <a:xfrm>
          <a:off x="1183811" y="1040659"/>
          <a:ext cx="648072" cy="64807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Доходы...</a:t>
          </a:r>
        </a:p>
      </dsp:txBody>
      <dsp:txXfrm>
        <a:off x="1278719" y="1135567"/>
        <a:ext cx="458256" cy="458256"/>
      </dsp:txXfrm>
    </dsp:sp>
    <dsp:sp modelId="{B01EA19D-3593-4020-8BD5-9BEB259A2333}">
      <dsp:nvSpPr>
        <dsp:cNvPr id="0" name=""/>
        <dsp:cNvSpPr/>
      </dsp:nvSpPr>
      <dsp:spPr>
        <a:xfrm>
          <a:off x="720080" y="554461"/>
          <a:ext cx="648072" cy="648072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814988" y="649369"/>
        <a:ext cx="458256" cy="458256"/>
      </dsp:txXfrm>
    </dsp:sp>
    <dsp:sp modelId="{1E0F638F-DB82-48A6-8F42-930BAE2CACFC}">
      <dsp:nvSpPr>
        <dsp:cNvPr id="0" name=""/>
        <dsp:cNvSpPr/>
      </dsp:nvSpPr>
      <dsp:spPr>
        <a:xfrm>
          <a:off x="1382553" y="397771"/>
          <a:ext cx="648072" cy="648072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477461" y="492679"/>
        <a:ext cx="458256" cy="458256"/>
      </dsp:txXfrm>
    </dsp:sp>
    <dsp:sp modelId="{D5A695FC-88FE-4C70-8823-4BC875F04E0E}">
      <dsp:nvSpPr>
        <dsp:cNvPr id="0" name=""/>
        <dsp:cNvSpPr/>
      </dsp:nvSpPr>
      <dsp:spPr>
        <a:xfrm>
          <a:off x="452895" y="229282"/>
          <a:ext cx="2016224" cy="1612979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>
          <a:bevelT w="101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3E017-E65A-414A-8CEA-14F70F69820C}">
      <dsp:nvSpPr>
        <dsp:cNvPr id="0" name=""/>
        <dsp:cNvSpPr/>
      </dsp:nvSpPr>
      <dsp:spPr>
        <a:xfrm>
          <a:off x="1360341" y="1031620"/>
          <a:ext cx="1561944" cy="1106000"/>
        </a:xfrm>
        <a:prstGeom prst="gear9">
          <a:avLst/>
        </a:prstGeom>
        <a:gradFill rotWithShape="0">
          <a:gsLst>
            <a:gs pos="9000">
              <a:schemeClr val="accent5">
                <a:lumMod val="60000"/>
                <a:lumOff val="4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>
              <a:solidFill>
                <a:schemeClr val="tx1"/>
              </a:solidFill>
            </a:rPr>
            <a:t>Обязательства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1640284" y="1290695"/>
        <a:ext cx="1002058" cy="568507"/>
      </dsp:txXfrm>
    </dsp:sp>
    <dsp:sp modelId="{9B8DF4C7-E09D-493F-831B-2F1DB46F3E08}">
      <dsp:nvSpPr>
        <dsp:cNvPr id="0" name=""/>
        <dsp:cNvSpPr/>
      </dsp:nvSpPr>
      <dsp:spPr>
        <a:xfrm>
          <a:off x="0" y="843142"/>
          <a:ext cx="1561971" cy="1191274"/>
        </a:xfrm>
        <a:prstGeom prst="gear6">
          <a:avLst/>
        </a:prstGeom>
        <a:gradFill rotWithShape="0">
          <a:gsLst>
            <a:gs pos="5000">
              <a:schemeClr val="accent5">
                <a:lumMod val="20000"/>
                <a:lumOff val="8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</a:rPr>
            <a:t>Доходы</a:t>
          </a:r>
        </a:p>
      </dsp:txBody>
      <dsp:txXfrm>
        <a:off x="353792" y="1144861"/>
        <a:ext cx="854387" cy="587836"/>
      </dsp:txXfrm>
    </dsp:sp>
    <dsp:sp modelId="{ACB21393-CB6F-4A06-A86D-6B249075A13F}">
      <dsp:nvSpPr>
        <dsp:cNvPr id="0" name=""/>
        <dsp:cNvSpPr/>
      </dsp:nvSpPr>
      <dsp:spPr>
        <a:xfrm rot="20700000">
          <a:off x="985789" y="195861"/>
          <a:ext cx="1312184" cy="980721"/>
        </a:xfrm>
        <a:prstGeom prst="gear6">
          <a:avLst/>
        </a:prstGeom>
        <a:gradFill rotWithShape="0">
          <a:gsLst>
            <a:gs pos="5000">
              <a:schemeClr val="accent2">
                <a:lumMod val="60000"/>
                <a:lumOff val="40000"/>
              </a:schemeClr>
            </a:gs>
            <a:gs pos="73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</a:rPr>
            <a:t>Расходы</a:t>
          </a:r>
        </a:p>
      </dsp:txBody>
      <dsp:txXfrm rot="-20700000">
        <a:off x="1293250" y="391302"/>
        <a:ext cx="697263" cy="589839"/>
      </dsp:txXfrm>
    </dsp:sp>
    <dsp:sp modelId="{F2B5B665-AB4A-47CC-B6DB-817AA4C46A73}">
      <dsp:nvSpPr>
        <dsp:cNvPr id="0" name=""/>
        <dsp:cNvSpPr/>
      </dsp:nvSpPr>
      <dsp:spPr>
        <a:xfrm>
          <a:off x="1249894" y="854220"/>
          <a:ext cx="1459569" cy="1459569"/>
        </a:xfrm>
        <a:prstGeom prst="circularArrow">
          <a:avLst>
            <a:gd name="adj1" fmla="val 4688"/>
            <a:gd name="adj2" fmla="val 299029"/>
            <a:gd name="adj3" fmla="val 2426801"/>
            <a:gd name="adj4" fmla="val 1606932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DE67D-4C5D-49C6-8E8A-F8C623366E45}">
      <dsp:nvSpPr>
        <dsp:cNvPr id="0" name=""/>
        <dsp:cNvSpPr/>
      </dsp:nvSpPr>
      <dsp:spPr>
        <a:xfrm>
          <a:off x="548676" y="570562"/>
          <a:ext cx="1060468" cy="106046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56B533-36EA-4E08-A889-EA4EBD8DD62B}">
      <dsp:nvSpPr>
        <dsp:cNvPr id="0" name=""/>
        <dsp:cNvSpPr/>
      </dsp:nvSpPr>
      <dsp:spPr>
        <a:xfrm>
          <a:off x="972086" y="3944"/>
          <a:ext cx="1143398" cy="114339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0.69659</cdr:x>
      <cdr:y>0.29978</cdr:y>
    </cdr:from>
    <cdr:to>
      <cdr:x>0.89826</cdr:x>
      <cdr:y>0.66489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6169698" y="1188369"/>
          <a:ext cx="1786176" cy="14473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0.47965</cdr:x>
      <cdr:y>0.01088</cdr:y>
    </cdr:from>
    <cdr:to>
      <cdr:x>0.53889</cdr:x>
      <cdr:y>0.05566</cdr:y>
    </cdr:to>
    <cdr:sp macro="" textlink="">
      <cdr:nvSpPr>
        <cdr:cNvPr id="8" name="Стрелка: вправо с вырезом 7">
          <a:extLst xmlns:a="http://schemas.openxmlformats.org/drawingml/2006/main">
            <a:ext uri="{FF2B5EF4-FFF2-40B4-BE49-F238E27FC236}">
              <a16:creationId xmlns:a16="http://schemas.microsoft.com/office/drawing/2014/main" id="{6D718E22-B72F-4223-B372-DEA215593FA1}"/>
            </a:ext>
          </a:extLst>
        </cdr:cNvPr>
        <cdr:cNvSpPr/>
      </cdr:nvSpPr>
      <cdr:spPr>
        <a:xfrm xmlns:a="http://schemas.openxmlformats.org/drawingml/2006/main" rot="685030">
          <a:off x="4248082" y="65066"/>
          <a:ext cx="524664" cy="267797"/>
        </a:xfrm>
        <a:prstGeom xmlns:a="http://schemas.openxmlformats.org/drawingml/2006/main" prst="notchedRight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0.00212</cdr:x>
      <cdr:y>0.06913</cdr:y>
    </cdr:from>
    <cdr:to>
      <cdr:x>0.57353</cdr:x>
      <cdr:y>0.79234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83518D0-DD78-468A-BACE-13FDDA715774}"/>
            </a:ext>
          </a:extLst>
        </cdr:cNvPr>
        <cdr:cNvSpPr txBox="1"/>
      </cdr:nvSpPr>
      <cdr:spPr>
        <a:xfrm xmlns:a="http://schemas.openxmlformats.org/drawingml/2006/main">
          <a:off x="18987" y="373510"/>
          <a:ext cx="5109931" cy="39075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/>
            <a:t>Бюджет района на 202</a:t>
          </a:r>
          <a:r>
            <a:rPr lang="en-US" sz="2000" b="1" dirty="0"/>
            <a:t>2</a:t>
          </a:r>
          <a:r>
            <a:rPr lang="ru-RU" sz="2000" b="1" dirty="0"/>
            <a:t> год и на плановый период 202</a:t>
          </a:r>
          <a:r>
            <a:rPr lang="en-US" sz="2000" b="1" dirty="0"/>
            <a:t>3</a:t>
          </a:r>
          <a:r>
            <a:rPr lang="ru-RU" sz="2000" b="1" dirty="0"/>
            <a:t> и 202</a:t>
          </a:r>
          <a:r>
            <a:rPr lang="en-US" sz="2000" b="1" dirty="0"/>
            <a:t>4</a:t>
          </a:r>
          <a:r>
            <a:rPr lang="ru-RU" sz="2000" b="1" dirty="0"/>
            <a:t> годов сформирован в программном формате на основе </a:t>
          </a:r>
        </a:p>
        <a:p xmlns:a="http://schemas.openxmlformats.org/drawingml/2006/main">
          <a:pPr algn="ctr"/>
          <a:r>
            <a:rPr lang="en-US" sz="3200" b="1" dirty="0"/>
            <a:t>1</a:t>
          </a:r>
          <a:r>
            <a:rPr lang="ru-RU" sz="3200" b="1" dirty="0"/>
            <a:t> государственной  и </a:t>
          </a:r>
        </a:p>
        <a:p xmlns:a="http://schemas.openxmlformats.org/drawingml/2006/main">
          <a:pPr algn="ctr"/>
          <a:r>
            <a:rPr lang="ru-RU" sz="3200" b="1" dirty="0"/>
            <a:t>16 муниципальных программ </a:t>
          </a:r>
        </a:p>
        <a:p xmlns:a="http://schemas.openxmlformats.org/drawingml/2006/main">
          <a:pPr algn="ctr"/>
          <a:r>
            <a:rPr lang="ru-RU" sz="1600" dirty="0"/>
            <a:t>(более подробную информацию по интересующим муниципальным программам можно найти на сайте администрации района </a:t>
          </a:r>
          <a:r>
            <a:rPr lang="en-US" sz="1600" b="1" dirty="0">
              <a:solidFill>
                <a:srgbClr val="0000FF"/>
              </a:solidFill>
            </a:rPr>
            <a:t>https://dknnov.nubex.ru/4796/5348/</a:t>
          </a:r>
          <a:r>
            <a:rPr lang="ru-RU" sz="1600" b="1" dirty="0">
              <a:solidFill>
                <a:schemeClr val="tx1"/>
              </a:solidFill>
            </a:rPr>
            <a:t>)</a:t>
          </a:r>
          <a:endParaRPr lang="ru-RU" sz="1600" b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0.35523</cdr:x>
      <cdr:y>0.29525</cdr:y>
    </cdr:from>
    <cdr:to>
      <cdr:x>0.50158</cdr:x>
      <cdr:y>0.42769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601DFC1-902D-42F9-BF71-77FE15B8CC3C}"/>
            </a:ext>
          </a:extLst>
        </cdr:cNvPr>
        <cdr:cNvSpPr txBox="1"/>
      </cdr:nvSpPr>
      <cdr:spPr>
        <a:xfrm xmlns:a="http://schemas.openxmlformats.org/drawingml/2006/main">
          <a:off x="3146150" y="1765821"/>
          <a:ext cx="1296143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0.55984</cdr:x>
      <cdr:y>0.07853</cdr:y>
    </cdr:from>
    <cdr:to>
      <cdr:x>0.98959</cdr:x>
      <cdr:y>0.18089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5E074CEC-91ED-45A2-B4B5-84637E44FE3A}"/>
            </a:ext>
          </a:extLst>
        </cdr:cNvPr>
        <cdr:cNvSpPr/>
      </cdr:nvSpPr>
      <cdr:spPr>
        <a:xfrm xmlns:a="http://schemas.openxmlformats.org/drawingml/2006/main">
          <a:off x="5006484" y="484866"/>
          <a:ext cx="3843127" cy="632003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619D89A6-49EB-4B99-9CBB-313A93B89150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D40B38CB-F8D2-4536-8AD1-76CB165C0F93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0.63582</cdr:x>
      <cdr:y>0.07929</cdr:y>
    </cdr:from>
    <cdr:to>
      <cdr:x>1</cdr:x>
      <cdr:y>0.19938</cdr:y>
    </cdr:to>
    <cdr:sp macro="" textlink="">
      <cdr:nvSpPr>
        <cdr:cNvPr id="15" name="TextBox 14">
          <a:extLst xmlns:a="http://schemas.openxmlformats.org/drawingml/2006/main">
            <a:ext uri="{FF2B5EF4-FFF2-40B4-BE49-F238E27FC236}">
              <a16:creationId xmlns:a16="http://schemas.microsoft.com/office/drawing/2014/main" id="{037564CE-BF7B-4D2A-802E-323D8A53B657}"/>
            </a:ext>
          </a:extLst>
        </cdr:cNvPr>
        <cdr:cNvSpPr txBox="1"/>
      </cdr:nvSpPr>
      <cdr:spPr>
        <a:xfrm xmlns:a="http://schemas.openxmlformats.org/drawingml/2006/main">
          <a:off x="5685995" y="489584"/>
          <a:ext cx="3256710" cy="7414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/>
            <a:t>Исполнение бюджета по программной классификации</a:t>
          </a:r>
        </a:p>
      </cdr:txBody>
    </cdr:sp>
  </cdr:relSizeAnchor>
  <cdr:relSizeAnchor xmlns:cdr="http://schemas.openxmlformats.org/drawingml/2006/chartDrawing">
    <cdr:from>
      <cdr:x>0.5553</cdr:x>
      <cdr:y>0.19177</cdr:y>
    </cdr:from>
    <cdr:to>
      <cdr:x>0.99029</cdr:x>
      <cdr:y>0.3325</cdr:y>
    </cdr:to>
    <cdr:sp macro="" textlink="">
      <cdr:nvSpPr>
        <cdr:cNvPr id="16" name="Прямоугольник: скругленные углы 15">
          <a:extLst xmlns:a="http://schemas.openxmlformats.org/drawingml/2006/main">
            <a:ext uri="{FF2B5EF4-FFF2-40B4-BE49-F238E27FC236}">
              <a16:creationId xmlns:a16="http://schemas.microsoft.com/office/drawing/2014/main" id="{F4368337-68CD-4D1C-AA2C-DC582A624A03}"/>
            </a:ext>
          </a:extLst>
        </cdr:cNvPr>
        <cdr:cNvSpPr/>
      </cdr:nvSpPr>
      <cdr:spPr>
        <a:xfrm xmlns:a="http://schemas.openxmlformats.org/drawingml/2006/main">
          <a:off x="4965916" y="1184055"/>
          <a:ext cx="3889956" cy="868917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0.62777</cdr:x>
      <cdr:y>0.19255</cdr:y>
    </cdr:from>
    <cdr:to>
      <cdr:x>0.98207</cdr:x>
      <cdr:y>0.33329</cdr:y>
    </cdr:to>
    <cdr:sp macro="" textlink="">
      <cdr:nvSpPr>
        <cdr:cNvPr id="17" name="TextBox 16">
          <a:extLst xmlns:a="http://schemas.openxmlformats.org/drawingml/2006/main">
            <a:ext uri="{FF2B5EF4-FFF2-40B4-BE49-F238E27FC236}">
              <a16:creationId xmlns:a16="http://schemas.microsoft.com/office/drawing/2014/main" id="{606682FF-C3F3-4226-981D-8859B8C187F9}"/>
            </a:ext>
          </a:extLst>
        </cdr:cNvPr>
        <cdr:cNvSpPr txBox="1"/>
      </cdr:nvSpPr>
      <cdr:spPr>
        <a:xfrm xmlns:a="http://schemas.openxmlformats.org/drawingml/2006/main">
          <a:off x="5613987" y="1188877"/>
          <a:ext cx="3168352" cy="868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500" dirty="0"/>
            <a:t>Взаимосвязь бюджетных расходов с </a:t>
          </a:r>
        </a:p>
        <a:p xmlns:a="http://schemas.openxmlformats.org/drawingml/2006/main">
          <a:r>
            <a:rPr lang="ru-RU" sz="1500" dirty="0"/>
            <a:t>результатами реализации </a:t>
          </a:r>
        </a:p>
        <a:p xmlns:a="http://schemas.openxmlformats.org/drawingml/2006/main">
          <a:r>
            <a:rPr lang="ru-RU" sz="1500" dirty="0"/>
            <a:t>муниципальных программ</a:t>
          </a:r>
        </a:p>
      </cdr:txBody>
    </cdr:sp>
  </cdr:relSizeAnchor>
  <cdr:relSizeAnchor xmlns:cdr="http://schemas.openxmlformats.org/drawingml/2006/chartDrawing">
    <cdr:from>
      <cdr:x>0.56336</cdr:x>
      <cdr:y>0.34339</cdr:y>
    </cdr:from>
    <cdr:to>
      <cdr:x>0.99029</cdr:x>
      <cdr:y>0.50441</cdr:y>
    </cdr:to>
    <cdr:sp macro="" textlink="">
      <cdr:nvSpPr>
        <cdr:cNvPr id="18" name="Прямоугольник: скругленные углы 17">
          <a:extLst xmlns:a="http://schemas.openxmlformats.org/drawingml/2006/main">
            <a:ext uri="{FF2B5EF4-FFF2-40B4-BE49-F238E27FC236}">
              <a16:creationId xmlns:a16="http://schemas.microsoft.com/office/drawing/2014/main" id="{8E8EE8A9-BF6E-4D3A-989E-001725FA9809}"/>
            </a:ext>
          </a:extLst>
        </cdr:cNvPr>
        <cdr:cNvSpPr/>
      </cdr:nvSpPr>
      <cdr:spPr>
        <a:xfrm xmlns:a="http://schemas.openxmlformats.org/drawingml/2006/main">
          <a:off x="5037924" y="2120158"/>
          <a:ext cx="3817948" cy="994213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0.63689</cdr:x>
      <cdr:y>0.34583</cdr:y>
    </cdr:from>
    <cdr:to>
      <cdr:x>0.9937</cdr:x>
      <cdr:y>0.52774</cdr:y>
    </cdr:to>
    <cdr:sp macro="" textlink="">
      <cdr:nvSpPr>
        <cdr:cNvPr id="20" name="TextBox 19">
          <a:extLst xmlns:a="http://schemas.openxmlformats.org/drawingml/2006/main">
            <a:ext uri="{FF2B5EF4-FFF2-40B4-BE49-F238E27FC236}">
              <a16:creationId xmlns:a16="http://schemas.microsoft.com/office/drawing/2014/main" id="{AE5AE11A-F2DF-4E44-91F7-F492E9E0B967}"/>
            </a:ext>
          </a:extLst>
        </cdr:cNvPr>
        <cdr:cNvSpPr txBox="1"/>
      </cdr:nvSpPr>
      <cdr:spPr>
        <a:xfrm xmlns:a="http://schemas.openxmlformats.org/drawingml/2006/main">
          <a:off x="5695489" y="2135266"/>
          <a:ext cx="3190877" cy="11231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500" dirty="0"/>
            <a:t>Мониторинг показателей исполнения целевых программ, оценка эффективности бюджетных расходов </a:t>
          </a:r>
        </a:p>
      </cdr:txBody>
    </cdr:sp>
  </cdr:relSizeAnchor>
  <cdr:relSizeAnchor xmlns:cdr="http://schemas.openxmlformats.org/drawingml/2006/chartDrawing">
    <cdr:from>
      <cdr:x>0.56336</cdr:x>
      <cdr:y>0.51607</cdr:y>
    </cdr:from>
    <cdr:to>
      <cdr:x>0.98945</cdr:x>
      <cdr:y>0.615</cdr:y>
    </cdr:to>
    <cdr:sp macro="" textlink="">
      <cdr:nvSpPr>
        <cdr:cNvPr id="23" name="Прямоугольник: скругленные углы 22">
          <a:extLst xmlns:a="http://schemas.openxmlformats.org/drawingml/2006/main">
            <a:ext uri="{FF2B5EF4-FFF2-40B4-BE49-F238E27FC236}">
              <a16:creationId xmlns:a16="http://schemas.microsoft.com/office/drawing/2014/main" id="{55191188-0E00-49F5-BD7F-61F0833E5769}"/>
            </a:ext>
          </a:extLst>
        </cdr:cNvPr>
        <cdr:cNvSpPr/>
      </cdr:nvSpPr>
      <cdr:spPr>
        <a:xfrm xmlns:a="http://schemas.openxmlformats.org/drawingml/2006/main">
          <a:off x="5037924" y="3186379"/>
          <a:ext cx="3810478" cy="610803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0.63582</cdr:x>
      <cdr:y>0.52774</cdr:y>
    </cdr:from>
    <cdr:to>
      <cdr:x>0.97961</cdr:x>
      <cdr:y>0.62835</cdr:y>
    </cdr:to>
    <cdr:sp macro="" textlink="">
      <cdr:nvSpPr>
        <cdr:cNvPr id="24" name="TextBox 23">
          <a:extLst xmlns:a="http://schemas.openxmlformats.org/drawingml/2006/main">
            <a:ext uri="{FF2B5EF4-FFF2-40B4-BE49-F238E27FC236}">
              <a16:creationId xmlns:a16="http://schemas.microsoft.com/office/drawing/2014/main" id="{BB4D901E-50D0-4440-9008-76482428A7E7}"/>
            </a:ext>
          </a:extLst>
        </cdr:cNvPr>
        <cdr:cNvSpPr txBox="1"/>
      </cdr:nvSpPr>
      <cdr:spPr>
        <a:xfrm xmlns:a="http://schemas.openxmlformats.org/drawingml/2006/main">
          <a:off x="5685995" y="3258387"/>
          <a:ext cx="3074411" cy="6212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/>
            <a:t>Повышение качества бюджетного </a:t>
          </a:r>
        </a:p>
        <a:p xmlns:a="http://schemas.openxmlformats.org/drawingml/2006/main">
          <a:r>
            <a:rPr lang="ru-RU" sz="1400" dirty="0"/>
            <a:t>Планирования и исполнения бюджета</a:t>
          </a:r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26" name="TextBox 25">
          <a:extLst xmlns:a="http://schemas.openxmlformats.org/drawingml/2006/main">
            <a:ext uri="{FF2B5EF4-FFF2-40B4-BE49-F238E27FC236}">
              <a16:creationId xmlns:a16="http://schemas.microsoft.com/office/drawing/2014/main" id="{80AFB10A-B250-427E-95B0-78A3D5B120EC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0.65795</cdr:x>
      <cdr:y>0.60317</cdr:y>
    </cdr:from>
    <cdr:to>
      <cdr:x>0.9937</cdr:x>
      <cdr:y>0.68566</cdr:y>
    </cdr:to>
    <cdr:sp macro="" textlink="">
      <cdr:nvSpPr>
        <cdr:cNvPr id="27" name="TextBox 26">
          <a:extLst xmlns:a="http://schemas.openxmlformats.org/drawingml/2006/main">
            <a:ext uri="{FF2B5EF4-FFF2-40B4-BE49-F238E27FC236}">
              <a16:creationId xmlns:a16="http://schemas.microsoft.com/office/drawing/2014/main" id="{3ED805CC-FD16-4144-BE99-B6C4E6BE0B93}"/>
            </a:ext>
          </a:extLst>
        </cdr:cNvPr>
        <cdr:cNvSpPr txBox="1"/>
      </cdr:nvSpPr>
      <cdr:spPr>
        <a:xfrm xmlns:a="http://schemas.openxmlformats.org/drawingml/2006/main">
          <a:off x="5883853" y="3258933"/>
          <a:ext cx="3002513" cy="445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0.57247</cdr:x>
      <cdr:y>0.09079</cdr:y>
    </cdr:from>
    <cdr:to>
      <cdr:x>0.62356</cdr:x>
      <cdr:y>0.16771</cdr:y>
    </cdr:to>
    <cdr:pic>
      <cdr:nvPicPr>
        <cdr:cNvPr id="28" name="Picture 3110">
          <a:extLst xmlns:a="http://schemas.openxmlformats.org/drawingml/2006/main">
            <a:ext uri="{FF2B5EF4-FFF2-40B4-BE49-F238E27FC236}">
              <a16:creationId xmlns:a16="http://schemas.microsoft.com/office/drawing/2014/main" id="{408DF401-55EB-40C4-9901-C27E8CBE5A9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119425" y="560569"/>
          <a:ext cx="456861" cy="47494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75000"/>
          </a:schemeClr>
        </a:solidFill>
      </cdr:spPr>
    </cdr:pic>
  </cdr:relSizeAnchor>
  <cdr:relSizeAnchor xmlns:cdr="http://schemas.openxmlformats.org/drawingml/2006/chartDrawing">
    <cdr:from>
      <cdr:x>0.57141</cdr:x>
      <cdr:y>0.21745</cdr:y>
    </cdr:from>
    <cdr:to>
      <cdr:x>0.6297</cdr:x>
      <cdr:y>0.30523</cdr:y>
    </cdr:to>
    <cdr:pic>
      <cdr:nvPicPr>
        <cdr:cNvPr id="39" name="Picture 3118">
          <a:extLst xmlns:a="http://schemas.openxmlformats.org/drawingml/2006/main">
            <a:ext uri="{FF2B5EF4-FFF2-40B4-BE49-F238E27FC236}">
              <a16:creationId xmlns:a16="http://schemas.microsoft.com/office/drawing/2014/main" id="{E5668EE7-D77B-4C0E-95A9-177F982E750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109931" y="1342619"/>
          <a:ext cx="521335" cy="54194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75000"/>
          </a:schemeClr>
        </a:solidFill>
      </cdr:spPr>
    </cdr:pic>
  </cdr:relSizeAnchor>
  <cdr:relSizeAnchor xmlns:cdr="http://schemas.openxmlformats.org/drawingml/2006/chartDrawing">
    <cdr:from>
      <cdr:x>0.57247</cdr:x>
      <cdr:y>0.37425</cdr:y>
    </cdr:from>
    <cdr:to>
      <cdr:x>0.628</cdr:x>
      <cdr:y>0.45786</cdr:y>
    </cdr:to>
    <cdr:pic>
      <cdr:nvPicPr>
        <cdr:cNvPr id="40" name="Picture 3114">
          <a:extLst xmlns:a="http://schemas.openxmlformats.org/drawingml/2006/main">
            <a:ext uri="{FF2B5EF4-FFF2-40B4-BE49-F238E27FC236}">
              <a16:creationId xmlns:a16="http://schemas.microsoft.com/office/drawing/2014/main" id="{FD5B7B05-4CC9-465A-B6E1-6320C215E65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119425" y="2310715"/>
          <a:ext cx="496570" cy="51622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75000"/>
          </a:schemeClr>
        </a:solidFill>
      </cdr:spPr>
    </cdr:pic>
  </cdr:relSizeAnchor>
  <cdr:relSizeAnchor xmlns:cdr="http://schemas.openxmlformats.org/drawingml/2006/chartDrawing">
    <cdr:from>
      <cdr:x>0.57247</cdr:x>
      <cdr:y>0.52378</cdr:y>
    </cdr:from>
    <cdr:to>
      <cdr:x>0.62587</cdr:x>
      <cdr:y>0.60418</cdr:y>
    </cdr:to>
    <cdr:pic>
      <cdr:nvPicPr>
        <cdr:cNvPr id="41" name="Picture 3122">
          <a:extLst xmlns:a="http://schemas.openxmlformats.org/drawingml/2006/main">
            <a:ext uri="{FF2B5EF4-FFF2-40B4-BE49-F238E27FC236}">
              <a16:creationId xmlns:a16="http://schemas.microsoft.com/office/drawing/2014/main" id="{77158C54-38CB-43E8-B97A-3C83D377DF7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119425" y="3233954"/>
          <a:ext cx="477509" cy="49641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75000"/>
          </a:schemeClr>
        </a:solidFill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0.02286</cdr:x>
      <cdr:y>0.382</cdr:y>
    </cdr:from>
    <cdr:to>
      <cdr:x>0.27537</cdr:x>
      <cdr:y>0.48756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3542" y="2160239"/>
          <a:ext cx="2248301" cy="596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2800" b="1" dirty="0"/>
        </a:p>
      </cdr:txBody>
    </cdr:sp>
  </cdr:relSizeAnchor>
  <cdr:relSizeAnchor xmlns:cdr="http://schemas.openxmlformats.org/drawingml/2006/chartDrawing">
    <cdr:from>
      <cdr:x>0.01335</cdr:x>
      <cdr:y>0.31834</cdr:y>
    </cdr:from>
    <cdr:to>
      <cdr:x>0.31051</cdr:x>
      <cdr:y>0.45142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18828" y="1800199"/>
          <a:ext cx="2645854" cy="75261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 w="7620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>
              <a:solidFill>
                <a:schemeClr val="tx1"/>
              </a:solidFill>
            </a:rPr>
            <a:t>Изменений в налоговом законодательстве</a:t>
          </a:r>
        </a:p>
      </cdr:txBody>
    </cdr:sp>
  </cdr:relSizeAnchor>
  <cdr:relSizeAnchor xmlns:cdr="http://schemas.openxmlformats.org/drawingml/2006/chartDrawing">
    <cdr:from>
      <cdr:x>0.01335</cdr:x>
      <cdr:y>0.4584</cdr:y>
    </cdr:from>
    <cdr:to>
      <cdr:x>0.98608</cdr:x>
      <cdr:y>0.54754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8828" y="2592287"/>
          <a:ext cx="8660993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3200" b="1" dirty="0"/>
            <a:t>НДФЛ</a:t>
          </a:r>
          <a:r>
            <a:rPr lang="ru-RU" sz="2400" b="1" dirty="0"/>
            <a:t> - основной </a:t>
          </a:r>
          <a:r>
            <a:rPr lang="ru-RU" sz="2400" b="1" dirty="0" err="1"/>
            <a:t>бюджетообразующий</a:t>
          </a:r>
          <a:r>
            <a:rPr lang="ru-RU" sz="2400" b="1" dirty="0"/>
            <a:t> источник  доходов</a:t>
          </a:r>
          <a:endParaRPr lang="ru-RU" sz="28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0.07924</cdr:x>
      <cdr:y>0.31174</cdr:y>
    </cdr:from>
    <cdr:to>
      <cdr:x>0.32727</cdr:x>
      <cdr:y>0.57841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60" y="1346866"/>
          <a:ext cx="2196765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946.201,6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0.81908</cdr:x>
      <cdr:y>0.03145</cdr:y>
    </cdr:from>
    <cdr:to>
      <cdr:x>0.87599</cdr:x>
      <cdr:y>0.0989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ADB306ED-9E73-42CD-8809-7BA24BD119BA}"/>
            </a:ext>
          </a:extLst>
        </cdr:cNvPr>
        <cdr:cNvSpPr/>
      </cdr:nvSpPr>
      <cdr:spPr>
        <a:xfrm xmlns:a="http://schemas.openxmlformats.org/drawingml/2006/main">
          <a:off x="7254578" y="144403"/>
          <a:ext cx="504051" cy="309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6,7%</a:t>
          </a:r>
        </a:p>
      </cdr:txBody>
    </cdr:sp>
  </cdr:relSizeAnchor>
  <cdr:relSizeAnchor xmlns:cdr="http://schemas.openxmlformats.org/drawingml/2006/chartDrawing">
    <cdr:from>
      <cdr:x>0.82612</cdr:x>
      <cdr:y>0.18619</cdr:y>
    </cdr:from>
    <cdr:to>
      <cdr:x>0.88304</cdr:x>
      <cdr:y>0.24131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id="{AC33267E-D76F-4CE1-A6B4-2317E27C4FD1}"/>
            </a:ext>
          </a:extLst>
        </cdr:cNvPr>
        <cdr:cNvSpPr/>
      </cdr:nvSpPr>
      <cdr:spPr>
        <a:xfrm xmlns:a="http://schemas.openxmlformats.org/drawingml/2006/main">
          <a:off x="7316973" y="853300"/>
          <a:ext cx="504056" cy="2526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0,6%</a:t>
          </a:r>
        </a:p>
      </cdr:txBody>
    </cdr:sp>
  </cdr:relSizeAnchor>
  <cdr:relSizeAnchor xmlns:cdr="http://schemas.openxmlformats.org/drawingml/2006/chartDrawing">
    <cdr:from>
      <cdr:x>0.82482</cdr:x>
      <cdr:y>0.0959</cdr:y>
    </cdr:from>
    <cdr:to>
      <cdr:x>0.88173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id="{359F7A08-4292-4843-9D5D-12B8D26FB567}"/>
            </a:ext>
          </a:extLst>
        </cdr:cNvPr>
        <cdr:cNvSpPr/>
      </cdr:nvSpPr>
      <cdr:spPr>
        <a:xfrm xmlns:a="http://schemas.openxmlformats.org/drawingml/2006/main">
          <a:off x="7305388" y="439488"/>
          <a:ext cx="504056" cy="252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0.84371</cdr:x>
      <cdr:y>0.03973</cdr:y>
    </cdr:from>
    <cdr:to>
      <cdr:x>1</cdr:x>
      <cdr:y>0.12762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385524" y="173188"/>
          <a:ext cx="1368146" cy="3830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u="sng" dirty="0"/>
            <a:t>869 533,7</a:t>
          </a:r>
        </a:p>
      </cdr:txBody>
    </cdr:sp>
  </cdr:relSizeAnchor>
  <cdr:relSizeAnchor xmlns:cdr="http://schemas.openxmlformats.org/drawingml/2006/chartDrawing">
    <cdr:from>
      <cdr:x>0.69743</cdr:x>
      <cdr:y>0.0362</cdr:y>
    </cdr:from>
    <cdr:to>
      <cdr:x>0.85317</cdr:x>
      <cdr:y>0.13182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725117" y="143353"/>
          <a:ext cx="1278456" cy="378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u="sng" dirty="0"/>
            <a:t>923 654,0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0.31202</cdr:x>
      <cdr:y>0.8068</cdr:y>
    </cdr:from>
    <cdr:to>
      <cdr:x>0.53118</cdr:x>
      <cdr:y>0.90516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187632" y="2776990"/>
          <a:ext cx="834153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2022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0.43553</cdr:x>
      <cdr:y>0.48613</cdr:y>
    </cdr:from>
    <cdr:to>
      <cdr:x>0.60491</cdr:x>
      <cdr:y>0.64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296144" y="875128"/>
          <a:ext cx="504056" cy="277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0.15789</cdr:x>
      <cdr:y>0.32</cdr:y>
    </cdr:from>
    <cdr:to>
      <cdr:x>0.21053</cdr:x>
      <cdr:y>0.5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:a16="http://schemas.microsoft.com/office/drawing/2014/main" id="{0464EA77-8863-4C73-8D15-729A79C7D015}"/>
            </a:ext>
          </a:extLst>
        </cdr:cNvPr>
        <cdr:cNvCxnSpPr/>
      </cdr:nvCxnSpPr>
      <cdr:spPr>
        <a:xfrm xmlns:a="http://schemas.openxmlformats.org/drawingml/2006/main" flipH="1">
          <a:off x="432048" y="576064"/>
          <a:ext cx="144016" cy="32403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0.37733</cdr:x>
      <cdr:y>0.4951</cdr:y>
    </cdr:from>
    <cdr:to>
      <cdr:x>0.72365</cdr:x>
      <cdr:y>0.79216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46E4EE5D-EFF1-4611-BFA5-91B408EE82C6}"/>
            </a:ext>
          </a:extLst>
        </cdr:cNvPr>
        <cdr:cNvSpPr/>
      </cdr:nvSpPr>
      <cdr:spPr>
        <a:xfrm xmlns:a="http://schemas.openxmlformats.org/drawingml/2006/main">
          <a:off x="1176798" y="1080121"/>
          <a:ext cx="1080120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3200" b="1" dirty="0">
              <a:solidFill>
                <a:schemeClr val="tx1"/>
              </a:solidFill>
            </a:rPr>
            <a:t>2022 г.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714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039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969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83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772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knnov.nubex.ru/4796/4921/5022/5042/" TargetMode="External"/><Relationship Id="rId2" Type="http://schemas.openxmlformats.org/officeDocument/2006/relationships/hyperlink" Target="https://dknnov.nubex.ru/4796/4921/5022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knnov.nubex.ru/7892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emf"/><Relationship Id="rId2" Type="http://schemas.openxmlformats.org/officeDocument/2006/relationships/chart" Target="../charts/chart11.xml"/><Relationship Id="rId16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diagramLayout" Target="../diagrams/layout1.xml"/><Relationship Id="rId7" Type="http://schemas.openxmlformats.org/officeDocument/2006/relationships/chart" Target="../charts/chart1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4" Type="http://schemas.openxmlformats.org/officeDocument/2006/relationships/image" Target="../media/image4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05JzUnMyy_NSyzWKyrVT8rJTy_WNzSzMDXQty_ITLE1NDQ2tTBguLDrwoaLDRebLuy4sBfEVrjYeGHrhd0Xe4D0rgv7Lmy-sE_hYiuQsf1i_4WdFxuBKjcBVV3YBtSw6cI-IHcvUBLIurAFKrlPR-FiA9BQEG8rUHYHkESRZzA0sTQ2NLA0NDdnqHsscsFQfr_9jrY8VunOuOsAaG1pJg" TargetMode="External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em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12" Type="http://schemas.openxmlformats.org/officeDocument/2006/relationships/image" Target="../media/image62.jpe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emf"/><Relationship Id="rId11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5" Type="http://schemas.openxmlformats.org/officeDocument/2006/relationships/image" Target="../media/image57.png"/><Relationship Id="rId10" Type="http://schemas.openxmlformats.org/officeDocument/2006/relationships/image" Target="../media/image61.jpeg"/><Relationship Id="rId4" Type="http://schemas.openxmlformats.org/officeDocument/2006/relationships/image" Target="../media/image56.png"/><Relationship Id="rId9" Type="http://schemas.openxmlformats.org/officeDocument/2006/relationships/image" Target="../media/image60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emf"/><Relationship Id="rId5" Type="http://schemas.openxmlformats.org/officeDocument/2006/relationships/image" Target="../media/image57.png"/><Relationship Id="rId10" Type="http://schemas.openxmlformats.org/officeDocument/2006/relationships/image" Target="../media/image63.jpeg"/><Relationship Id="rId4" Type="http://schemas.openxmlformats.org/officeDocument/2006/relationships/image" Target="../media/image56.png"/><Relationship Id="rId9" Type="http://schemas.openxmlformats.org/officeDocument/2006/relationships/image" Target="../media/image62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emf"/><Relationship Id="rId5" Type="http://schemas.openxmlformats.org/officeDocument/2006/relationships/image" Target="../media/image57.png"/><Relationship Id="rId10" Type="http://schemas.openxmlformats.org/officeDocument/2006/relationships/image" Target="../media/image63.jpeg"/><Relationship Id="rId4" Type="http://schemas.openxmlformats.org/officeDocument/2006/relationships/image" Target="../media/image56.png"/><Relationship Id="rId9" Type="http://schemas.openxmlformats.org/officeDocument/2006/relationships/image" Target="../media/image62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emf"/><Relationship Id="rId5" Type="http://schemas.openxmlformats.org/officeDocument/2006/relationships/image" Target="../media/image57.png"/><Relationship Id="rId10" Type="http://schemas.openxmlformats.org/officeDocument/2006/relationships/image" Target="../media/image63.jpeg"/><Relationship Id="rId4" Type="http://schemas.openxmlformats.org/officeDocument/2006/relationships/image" Target="../media/image56.png"/><Relationship Id="rId9" Type="http://schemas.openxmlformats.org/officeDocument/2006/relationships/image" Target="../media/image62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67.jpeg"/><Relationship Id="rId18" Type="http://schemas.openxmlformats.org/officeDocument/2006/relationships/hyperlink" Target="mailto:dkbudget@inbox.ru" TargetMode="External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65.jpeg"/><Relationship Id="rId12" Type="http://schemas.openxmlformats.org/officeDocument/2006/relationships/hyperlink" Target="http://bus.gov.ru/public/home.html" TargetMode="External"/><Relationship Id="rId17" Type="http://schemas.openxmlformats.org/officeDocument/2006/relationships/hyperlink" Target="mailto:official@adm.dkn.nnov.ru" TargetMode="External"/><Relationship Id="rId2" Type="http://schemas.openxmlformats.org/officeDocument/2006/relationships/hyperlink" Target="http://dk.nnov.ru/" TargetMode="Externa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hyperlink" Target="http://www.goszakaz.nnov.ru/index.html" TargetMode="External"/><Relationship Id="rId5" Type="http://schemas.openxmlformats.org/officeDocument/2006/relationships/hyperlink" Target="http://dk.nnov.ru/faq/territoria/NewSection_418" TargetMode="External"/><Relationship Id="rId15" Type="http://schemas.openxmlformats.org/officeDocument/2006/relationships/hyperlink" Target="http://dk.nnov.ru/informaciya-o-byudzhete/" TargetMode="External"/><Relationship Id="rId10" Type="http://schemas.openxmlformats.org/officeDocument/2006/relationships/hyperlink" Target="http://dk.nnov.ru/byudzhet-dlya-grazhdan/" TargetMode="External"/><Relationship Id="rId19" Type="http://schemas.openxmlformats.org/officeDocument/2006/relationships/image" Target="../media/image69.jpeg"/><Relationship Id="rId4" Type="http://schemas.openxmlformats.org/officeDocument/2006/relationships/hyperlink" Target="http://gu.nnov.ru/" TargetMode="External"/><Relationship Id="rId9" Type="http://schemas.openxmlformats.org/officeDocument/2006/relationships/hyperlink" Target="http://dk.nnov.ru/upravlenie-finansov/" TargetMode="External"/><Relationship Id="rId1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ru-RU" sz="36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741497" y="5367338"/>
            <a:ext cx="7372216" cy="653950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района на 201</a:t>
            </a:r>
            <a:r>
              <a:rPr lang="en-US" sz="2000" dirty="0"/>
              <a:t>7</a:t>
            </a:r>
            <a:r>
              <a:rPr lang="ru-RU" sz="2000" dirty="0"/>
              <a:t> год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26675"/>
            <a:ext cx="1181100" cy="10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457200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0" y="11315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Бюджет для граждан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 проекту Решения Земского собрания «О проекте бюджета Дальнеконстантиновского муниципального района»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1D3D55-A4A6-4583-86F8-FB033F9F736C}"/>
              </a:ext>
            </a:extLst>
          </p:cNvPr>
          <p:cNvPicPr/>
          <p:nvPr/>
        </p:nvPicPr>
        <p:blipFill rotWithShape="1">
          <a:blip r:embed="rId3"/>
          <a:srcRect l="13125" t="27284" r="13854" b="52767"/>
          <a:stretch/>
        </p:blipFill>
        <p:spPr bwMode="auto">
          <a:xfrm>
            <a:off x="142999" y="160396"/>
            <a:ext cx="8784976" cy="23866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44830655-E7BF-402D-B3C8-72D719086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189" y="144629"/>
            <a:ext cx="2461593" cy="579312"/>
          </a:xfrm>
          <a:prstGeom prst="rect">
            <a:avLst/>
          </a:prstGeom>
          <a:gradFill>
            <a:gsLst>
              <a:gs pos="10000">
                <a:schemeClr val="accent1">
                  <a:lumMod val="5000"/>
                  <a:lumOff val="95000"/>
                </a:schemeClr>
              </a:gs>
              <a:gs pos="56000">
                <a:schemeClr val="bg1">
                  <a:lumMod val="85000"/>
                </a:schemeClr>
              </a:gs>
              <a:gs pos="8700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Управление финансов администрации </a:t>
            </a:r>
            <a:r>
              <a:rPr lang="ru-RU" sz="100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</a:t>
            </a:r>
            <a:r>
              <a:rPr kumimoji="0" 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альнеконстантиновского муниципального района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id="{E73A029B-BFA4-460C-B75A-56C6D94D8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132" y="92648"/>
            <a:ext cx="1001364" cy="865772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C845AB-51C9-4961-AB3C-983181159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3" r="11583"/>
          <a:stretch>
            <a:fillRect/>
          </a:stretch>
        </p:blipFill>
        <p:spPr>
          <a:xfrm>
            <a:off x="142999" y="3223383"/>
            <a:ext cx="8784976" cy="3474222"/>
          </a:xfrm>
          <a:prstGeom prst="rect">
            <a:avLst/>
          </a:prstGeom>
        </p:spPr>
      </p:pic>
      <p:sp>
        <p:nvSpPr>
          <p:cNvPr id="21" name="Овал 20">
            <a:extLst>
              <a:ext uri="{FF2B5EF4-FFF2-40B4-BE49-F238E27FC236}">
                <a16:creationId xmlns:a16="http://schemas.microsoft.com/office/drawing/2014/main" id="{4A4F9693-F294-463C-BC1E-42DE0F578AF2}"/>
              </a:ext>
            </a:extLst>
          </p:cNvPr>
          <p:cNvSpPr/>
          <p:nvPr/>
        </p:nvSpPr>
        <p:spPr>
          <a:xfrm>
            <a:off x="2555776" y="4873754"/>
            <a:ext cx="207693" cy="17904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 Box 3">
            <a:extLst>
              <a:ext uri="{FF2B5EF4-FFF2-40B4-BE49-F238E27FC236}">
                <a16:creationId xmlns:a16="http://schemas.microsoft.com/office/drawing/2014/main" id="{D2A8304E-2C4C-48FF-89B4-B85377EC8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999" y="2127848"/>
            <a:ext cx="8807127" cy="1642496"/>
          </a:xfrm>
          <a:prstGeom prst="rect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68000">
                <a:schemeClr val="bg1">
                  <a:lumMod val="85000"/>
                </a:schemeClr>
              </a:gs>
              <a:gs pos="84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headEnd/>
            <a:tailEnd/>
          </a:ln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chemeClr val="tx1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chemeClr val="tx1"/>
                </a:solidFill>
              </a:rPr>
              <a:t>БЮДЖЕТ ДЛЯ ГРАЖДАН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/>
                </a:solidFill>
              </a:rPr>
              <a:t>«О бюджете Дальнеконстантиновского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/>
                </a:solidFill>
              </a:rPr>
              <a:t>муниципального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района на 2022 год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/>
                </a:solidFill>
              </a:rPr>
              <a:t>и на плановый период 2023 и 2024 годов»</a:t>
            </a:r>
            <a:endParaRPr kumimoji="0" lang="ru-RU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72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68000">
                <a:schemeClr val="bg1">
                  <a:lumMod val="85000"/>
                </a:schemeClr>
              </a:gs>
              <a:gs pos="84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Что такое… «Бюджет для граждан»? 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92000">
                <a:schemeClr val="bg1">
                  <a:lumMod val="85000"/>
                </a:schemeClr>
              </a:gs>
              <a:gs pos="28000">
                <a:schemeClr val="bg1"/>
              </a:gs>
              <a:gs pos="9600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</a:p>
          <a:p>
            <a:r>
              <a:rPr lang="ru-RU" sz="1900" b="1" dirty="0">
                <a:solidFill>
                  <a:schemeClr val="tx1"/>
                </a:solidFill>
              </a:rPr>
              <a:t>Уважаемые </a:t>
            </a:r>
            <a:r>
              <a:rPr lang="ru-RU" sz="1900" b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1900" b="1" dirty="0">
                <a:solidFill>
                  <a:schemeClr val="tx1"/>
                </a:solidFill>
              </a:rPr>
              <a:t>!</a:t>
            </a:r>
          </a:p>
          <a:p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sz="1900" i="1" dirty="0">
                <a:solidFill>
                  <a:schemeClr val="tx1"/>
                </a:solidFill>
              </a:rPr>
              <a:t>Перед вами брошюра </a:t>
            </a:r>
            <a:r>
              <a:rPr lang="ru-RU" sz="1900" b="1" i="1" dirty="0">
                <a:solidFill>
                  <a:schemeClr val="tx1"/>
                </a:solidFill>
              </a:rPr>
              <a:t>«Бюджет для граждан»</a:t>
            </a:r>
            <a:r>
              <a:rPr lang="ru-RU" sz="1900" i="1" dirty="0">
                <a:solidFill>
                  <a:schemeClr val="tx1"/>
                </a:solidFill>
              </a:rPr>
              <a:t>, разработанная управлением финансов, по Решению о бюджете Дальнеконстантиновского муниципального района на 2022 год и на плановый период 2023 и 2024 годов* - главного финансового документа района. </a:t>
            </a:r>
          </a:p>
          <a:p>
            <a:pPr algn="just"/>
            <a:r>
              <a:rPr lang="ru-RU" sz="1900" i="1" dirty="0"/>
              <a:t>	</a:t>
            </a:r>
            <a:r>
              <a:rPr lang="ru-RU" sz="1900" i="1" dirty="0">
                <a:solidFill>
                  <a:schemeClr val="tx1"/>
                </a:solidFill>
              </a:rPr>
              <a:t> Мы постарались в доступной и краткой форме представить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1900" i="1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</a:t>
            </a:r>
            <a:r>
              <a:rPr lang="ru-RU" sz="1900" i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900" i="1" dirty="0">
                <a:solidFill>
                  <a:schemeClr val="tx1"/>
                </a:solidFill>
              </a:rPr>
              <a:t> муниципального района, которые д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1900" i="1" dirty="0">
              <a:solidFill>
                <a:schemeClr val="tx1"/>
              </a:solidFill>
            </a:endParaRPr>
          </a:p>
          <a:p>
            <a:pPr algn="just"/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Именно с этой целью  разработан «Бюджет для граждан» и применяется практика </a:t>
            </a:r>
            <a:r>
              <a:rPr lang="ru-RU" altLang="ru-RU" sz="19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публичных слушаний.</a:t>
            </a:r>
            <a:endParaRPr lang="ru-RU" sz="1900" b="1" i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ru-RU" sz="1900" i="1" dirty="0">
                <a:solidFill>
                  <a:schemeClr val="tx1"/>
                </a:solidFill>
              </a:rPr>
              <a:t>	</a:t>
            </a: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Администрации Дальнеконстантиновского района в разделе </a:t>
            </a:r>
            <a:r>
              <a:rPr lang="ru-RU" altLang="ru-RU" sz="2000" i="1" dirty="0">
                <a:solidFill>
                  <a:srgbClr val="0000FF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«Управление финансов» </a:t>
            </a: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</a:t>
            </a:r>
            <a:r>
              <a:rPr lang="ru-RU" sz="2000" i="1" dirty="0">
                <a:solidFill>
                  <a:schemeClr val="tx1"/>
                </a:solidFill>
              </a:rPr>
              <a:t>с данной и другими брошюрами (</a:t>
            </a:r>
            <a:r>
              <a:rPr lang="ru-RU" sz="2000" i="1" u="sng" dirty="0">
                <a:solidFill>
                  <a:srgbClr val="0000FF"/>
                </a:solidFill>
                <a:hlinkClick r:id="rId3"/>
              </a:rPr>
              <a:t>раздел «Бюджет для граждан»)</a:t>
            </a:r>
            <a:r>
              <a:rPr lang="ru-RU" sz="2000" i="1" dirty="0">
                <a:solidFill>
                  <a:srgbClr val="0000FF"/>
                </a:solidFill>
                <a:hlinkClick r:id="rId3"/>
              </a:rPr>
              <a:t>,</a:t>
            </a:r>
            <a:r>
              <a:rPr lang="ru-RU" sz="2000" i="1" dirty="0">
                <a:solidFill>
                  <a:srgbClr val="0000FF"/>
                </a:solidFill>
              </a:rPr>
              <a:t> </a:t>
            </a:r>
            <a:r>
              <a:rPr lang="ru-RU" sz="2000" i="1" dirty="0">
                <a:solidFill>
                  <a:schemeClr val="tx1"/>
                </a:solidFill>
              </a:rPr>
              <a:t>с деятельностью структурного подразделения, другими «сферами» бюджетного процесса района, итогами его исполнения, получить другую интересующую Вас информацию, а также задать вопрос, получить ответ, оставить отзыв или предложение, используя рубрику </a:t>
            </a:r>
            <a:r>
              <a:rPr lang="ru-RU" sz="2000" i="1" dirty="0"/>
              <a:t> </a:t>
            </a:r>
            <a:r>
              <a:rPr lang="ru-RU" sz="2000" i="1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«приемная граждан».</a:t>
            </a:r>
            <a:endParaRPr lang="ru-RU" altLang="ru-RU" sz="2000" i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ru-RU" altLang="ru-RU" sz="2000" i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11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/>
              <a:t>*</a:t>
            </a:r>
            <a:r>
              <a:rPr lang="ru-RU" sz="1600" i="1" dirty="0">
                <a:solidFill>
                  <a:schemeClr val="tx1"/>
                </a:solidFill>
              </a:rPr>
              <a:t>Бюджет утвержден на заседании Земского собрания 23 декабря 2021 года Решением № 100.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Для чего проводятся Публичные слушания…?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altLang="ru-RU" sz="2000" i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населения, в данном случае, по бюджету Дальнеконстантиновского муниципального района.</a:t>
            </a:r>
          </a:p>
          <a:p>
            <a:pPr algn="just">
              <a:lnSpc>
                <a:spcPts val="2000"/>
              </a:lnSpc>
            </a:pP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i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Каждый житель вправе </a:t>
            </a: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высказать свое мнение по бюджету, представить письменные предложения и замечания  для включения их в протокол публичных слушаний.</a:t>
            </a:r>
          </a:p>
          <a:p>
            <a:pPr algn="just">
              <a:lnSpc>
                <a:spcPts val="2000"/>
              </a:lnSpc>
            </a:pP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i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i="1" dirty="0">
                <a:solidFill>
                  <a:schemeClr val="tx1"/>
                </a:solidFill>
                <a:cs typeface="Times New Roman" panose="02020603050405020304" pitchFamily="18" charset="0"/>
              </a:rPr>
              <a:t> - заключение, в котором  отражаются выраженные позиции жителей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>
              <a:spcBef>
                <a:spcPts val="100"/>
              </a:spcBef>
            </a:pP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жителей района принять участие в ежегодном* общественном обсуждении проекта бюджета на публичных слушаниях, которые проходят в зале заседаний администрации </a:t>
            </a:r>
            <a:r>
              <a:rPr lang="ru-RU" altLang="ru-RU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Дальнеконстантиновского</a:t>
            </a: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муниципального района</a:t>
            </a:r>
          </a:p>
          <a:p>
            <a:pPr>
              <a:spcBef>
                <a:spcPts val="5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р.п.Д.Константиново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ул.Советская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д.99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*информирование о времени и дате </a:t>
            </a: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проведения осуществляется: </a:t>
            </a: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на сайте администрации,</a:t>
            </a:r>
          </a:p>
          <a:p>
            <a:pPr algn="r"/>
            <a:r>
              <a:rPr lang="ru-RU" sz="1550" i="1" dirty="0">
                <a:solidFill>
                  <a:schemeClr val="tx1"/>
                </a:solidFill>
              </a:rPr>
              <a:t>через местные СМИ. </a:t>
            </a:r>
          </a:p>
          <a:p>
            <a:pPr algn="r"/>
            <a:r>
              <a:rPr lang="ru-RU" altLang="ru-RU" sz="155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55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7.Dom_sovetov.jpg - [01.07.2011 14:02:38]">
            <a:extLst>
              <a:ext uri="{FF2B5EF4-FFF2-40B4-BE49-F238E27FC236}">
                <a16:creationId xmlns:a16="http://schemas.microsoft.com/office/drawing/2014/main" id="{5BC70686-2615-462A-B5B4-E3EEE9E86D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4536504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362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464" y="116633"/>
            <a:ext cx="8754410" cy="504055"/>
          </a:xfrm>
          <a:gradFill>
            <a:gsLst>
              <a:gs pos="16000">
                <a:schemeClr val="bg1"/>
              </a:gs>
              <a:gs pos="7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i="1" dirty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>Бюджет – </a:t>
            </a:r>
            <a:br>
              <a:rPr lang="ru-RU" i="1" dirty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0757" y="620688"/>
            <a:ext cx="9143999" cy="6237313"/>
          </a:xfrm>
          <a:gradFill>
            <a:gsLst>
              <a:gs pos="0">
                <a:schemeClr val="bg1">
                  <a:lumMod val="75000"/>
                </a:schemeClr>
              </a:gs>
              <a:gs pos="9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16200000" scaled="1"/>
          </a:gradFill>
          <a:ln>
            <a:noFill/>
          </a:ln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  <a:r>
              <a:rPr lang="ru-RU" sz="1600" b="1" u="sng" dirty="0">
                <a:solidFill>
                  <a:schemeClr val="tx1"/>
                </a:solidFill>
              </a:rPr>
              <a:t>Бюджет муниципального района (МУНИЦИПАЛЬНЫЙ БЮДЖЕТ) - это</a:t>
            </a:r>
            <a:endParaRPr lang="ru-RU" sz="16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F03C846-96E0-4D10-9976-ED24BA8B7781}"/>
              </a:ext>
            </a:extLst>
          </p:cNvPr>
          <p:cNvSpPr/>
          <p:nvPr/>
        </p:nvSpPr>
        <p:spPr>
          <a:xfrm>
            <a:off x="147204" y="1412776"/>
            <a:ext cx="4500883" cy="25264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endParaRPr lang="ru-RU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МУНИЦИПАЛЬНЫЕ ДОХОДЫ </a:t>
            </a:r>
          </a:p>
          <a:p>
            <a:pPr algn="just"/>
            <a:r>
              <a:rPr lang="ru-RU" sz="14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44575B5-DEA5-4820-BE84-7BB0F7286A9B}"/>
              </a:ext>
            </a:extLst>
          </p:cNvPr>
          <p:cNvSpPr/>
          <p:nvPr/>
        </p:nvSpPr>
        <p:spPr>
          <a:xfrm>
            <a:off x="159470" y="3262874"/>
            <a:ext cx="1368155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21EA896-0B10-4D3A-AA2C-750A177A4498}"/>
              </a:ext>
            </a:extLst>
          </p:cNvPr>
          <p:cNvSpPr/>
          <p:nvPr/>
        </p:nvSpPr>
        <p:spPr>
          <a:xfrm>
            <a:off x="1490583" y="3262873"/>
            <a:ext cx="1523332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Неналоговые доходы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0BEE42A-1A1E-465E-8D56-EF119DDF79CD}"/>
              </a:ext>
            </a:extLst>
          </p:cNvPr>
          <p:cNvSpPr/>
          <p:nvPr/>
        </p:nvSpPr>
        <p:spPr>
          <a:xfrm>
            <a:off x="4720860" y="1404183"/>
            <a:ext cx="4263670" cy="33583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72763C9-09FF-4B9A-A562-9D4C9B4F0413}"/>
              </a:ext>
            </a:extLst>
          </p:cNvPr>
          <p:cNvSpPr/>
          <p:nvPr/>
        </p:nvSpPr>
        <p:spPr>
          <a:xfrm>
            <a:off x="2980487" y="3272014"/>
            <a:ext cx="1641424" cy="554814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E8E1FB-A2D1-4753-8F23-C53AC10B5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2" y="5014648"/>
            <a:ext cx="2284133" cy="174571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6059D82-5849-4646-A6B7-22D04D0AD2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6" y="3992032"/>
            <a:ext cx="1770913" cy="149284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CE3068-A957-47FC-A659-E261E2AB20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102" y="5563839"/>
            <a:ext cx="1716260" cy="1174253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9162ACF8-C9DB-4629-B9C1-0D0FF20353C8}"/>
              </a:ext>
            </a:extLst>
          </p:cNvPr>
          <p:cNvSpPr/>
          <p:nvPr/>
        </p:nvSpPr>
        <p:spPr>
          <a:xfrm>
            <a:off x="2155101" y="6417331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FE1BC38-42E5-46CF-8A5C-53F0878796B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1"/>
          <a:stretch/>
        </p:blipFill>
        <p:spPr>
          <a:xfrm>
            <a:off x="1820975" y="4005936"/>
            <a:ext cx="1450334" cy="1166998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BF04A43B-A5C7-457F-A676-16F5D493125F}"/>
              </a:ext>
            </a:extLst>
          </p:cNvPr>
          <p:cNvSpPr/>
          <p:nvPr/>
        </p:nvSpPr>
        <p:spPr>
          <a:xfrm>
            <a:off x="1500396" y="4961819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02C45670-4DA8-4CB7-8CD7-AA55E5F9B51B}"/>
              </a:ext>
            </a:extLst>
          </p:cNvPr>
          <p:cNvSpPr/>
          <p:nvPr/>
        </p:nvSpPr>
        <p:spPr>
          <a:xfrm>
            <a:off x="5759966" y="6437998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3EE47FE-6D52-4E6F-811D-4FD897CBFA2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487" y="4070172"/>
            <a:ext cx="1929130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FD30197-98F3-4204-A824-2493A3913F0D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107" y="4699441"/>
            <a:ext cx="1716260" cy="116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B8DCBD2-2528-413F-A077-4F9D0D11333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213" y="5547467"/>
            <a:ext cx="1786255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064575C4-07EC-4676-9605-CBA756286FE2}"/>
              </a:ext>
            </a:extLst>
          </p:cNvPr>
          <p:cNvSpPr/>
          <p:nvPr/>
        </p:nvSpPr>
        <p:spPr>
          <a:xfrm>
            <a:off x="3013640" y="5237170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043F0DD-1EA7-4027-BBFA-CA1D9865D41F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182" y="4563334"/>
            <a:ext cx="18288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6197B13-8105-4783-B246-F9F048760A77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646" y="5749487"/>
            <a:ext cx="14859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96AA057-BF8B-4DFB-9861-0A646ED13DCD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943" y="5595510"/>
            <a:ext cx="1801495" cy="12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Овал 35">
            <a:extLst>
              <a:ext uri="{FF2B5EF4-FFF2-40B4-BE49-F238E27FC236}">
                <a16:creationId xmlns:a16="http://schemas.microsoft.com/office/drawing/2014/main" id="{6977DEA8-1E6B-48E9-B846-3CF3BDC27D85}"/>
              </a:ext>
            </a:extLst>
          </p:cNvPr>
          <p:cNvSpPr/>
          <p:nvPr/>
        </p:nvSpPr>
        <p:spPr>
          <a:xfrm>
            <a:off x="8097778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464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1" y="116634"/>
            <a:ext cx="8784975" cy="498994"/>
          </a:xfrm>
          <a:gradFill>
            <a:gsLst>
              <a:gs pos="88000">
                <a:schemeClr val="accent2">
                  <a:lumMod val="60000"/>
                  <a:lumOff val="40000"/>
                </a:schemeClr>
              </a:gs>
              <a:gs pos="95000">
                <a:schemeClr val="accent1">
                  <a:lumMod val="60000"/>
                  <a:lumOff val="40000"/>
                </a:schemeClr>
              </a:gs>
              <a:gs pos="65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200" i="1" dirty="0"/>
            </a:br>
            <a:r>
              <a:rPr lang="ru-RU" sz="3200" b="1" i="1" dirty="0"/>
              <a:t>Бюджет…бюджет…бюджет…</a:t>
            </a:r>
            <a:br>
              <a:rPr lang="ru-RU" sz="3200" i="1" dirty="0"/>
            </a:br>
            <a:endParaRPr lang="ru-RU" sz="3200" i="1" dirty="0"/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640960" cy="5456802"/>
          </a:xfrm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5527892"/>
            <a:ext cx="8424936" cy="1181409"/>
          </a:xfrm>
          <a:prstGeom prst="roundRect">
            <a:avLst/>
          </a:prstGeom>
          <a:gradFill>
            <a:gsLst>
              <a:gs pos="88000">
                <a:schemeClr val="accent2">
                  <a:lumMod val="60000"/>
                  <a:lumOff val="40000"/>
                </a:schemeClr>
              </a:gs>
              <a:gs pos="95000">
                <a:schemeClr val="accent1">
                  <a:lumMod val="60000"/>
                  <a:lumOff val="40000"/>
                </a:schemeClr>
              </a:gs>
              <a:gs pos="65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5400000" scaled="0"/>
          </a:gra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940A3F-64BB-45C2-B41F-C5EA923B3B64}"/>
              </a:ext>
            </a:extLst>
          </p:cNvPr>
          <p:cNvPicPr/>
          <p:nvPr/>
        </p:nvPicPr>
        <p:blipFill rotWithShape="1">
          <a:blip r:embed="rId2" cstate="print"/>
          <a:srcRect l="962" t="21045" r="40192" b="40673"/>
          <a:stretch/>
        </p:blipFill>
        <p:spPr bwMode="auto">
          <a:xfrm>
            <a:off x="399031" y="795782"/>
            <a:ext cx="3673569" cy="17709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9FACA0-803C-4CCA-AA35-A9900E545CE3}"/>
              </a:ext>
            </a:extLst>
          </p:cNvPr>
          <p:cNvSpPr/>
          <p:nvPr/>
        </p:nvSpPr>
        <p:spPr>
          <a:xfrm>
            <a:off x="4067943" y="729373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0F262F5-4938-4283-8709-BE62A86F4FBF}"/>
              </a:ext>
            </a:extLst>
          </p:cNvPr>
          <p:cNvSpPr/>
          <p:nvPr/>
        </p:nvSpPr>
        <p:spPr>
          <a:xfrm>
            <a:off x="179512" y="740570"/>
            <a:ext cx="8784975" cy="180526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518092-C5E9-423D-A21D-1E2F63D1EEE2}"/>
              </a:ext>
            </a:extLst>
          </p:cNvPr>
          <p:cNvSpPr/>
          <p:nvPr/>
        </p:nvSpPr>
        <p:spPr>
          <a:xfrm>
            <a:off x="286943" y="268805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661BD94-C4E8-434A-8384-D17111C11B11}"/>
              </a:ext>
            </a:extLst>
          </p:cNvPr>
          <p:cNvSpPr/>
          <p:nvPr/>
        </p:nvSpPr>
        <p:spPr>
          <a:xfrm>
            <a:off x="4670290" y="2726521"/>
            <a:ext cx="4179952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E5991534-8CB0-455A-9841-32EB06BC7C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9988512"/>
              </p:ext>
            </p:extLst>
          </p:nvPr>
        </p:nvGraphicFramePr>
        <p:xfrm>
          <a:off x="424144" y="2800990"/>
          <a:ext cx="3825968" cy="2553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7B6EE28C-E7CE-4242-ACEA-D40DFA86FC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4088120"/>
              </p:ext>
            </p:extLst>
          </p:nvPr>
        </p:nvGraphicFramePr>
        <p:xfrm>
          <a:off x="4758777" y="2613326"/>
          <a:ext cx="4109106" cy="2729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194784"/>
            <a:ext cx="8807743" cy="1115416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/>
              <a:t>ДОХОДЫ</a:t>
            </a:r>
            <a:r>
              <a:rPr lang="ru-RU" sz="3600" b="1" i="1" dirty="0"/>
              <a:t> БЮДЖЕТА-</a:t>
            </a:r>
            <a:br>
              <a:rPr lang="ru-RU" sz="3600" b="1" i="1" dirty="0"/>
            </a:br>
            <a:r>
              <a:rPr lang="ru-RU" sz="4000" b="1" i="1" dirty="0"/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458613"/>
            <a:ext cx="8928991" cy="4624142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1F61517-CF5A-4EFC-9AF0-3BE66EA502E1}"/>
              </a:ext>
            </a:extLst>
          </p:cNvPr>
          <p:cNvSpPr/>
          <p:nvPr/>
        </p:nvSpPr>
        <p:spPr>
          <a:xfrm>
            <a:off x="8123158" y="6381916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63" y="188640"/>
            <a:ext cx="8899433" cy="919211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Какие налоги уплачивают жители </a:t>
            </a:r>
            <a:br>
              <a:rPr lang="ru-RU" sz="3200" b="1" i="1" dirty="0"/>
            </a:br>
            <a:r>
              <a:rPr lang="ru-RU" sz="3200" b="1" i="1" dirty="0"/>
              <a:t>Нижегородской области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435280" cy="494047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663" y="1234336"/>
            <a:ext cx="2802737" cy="206954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Налог на доходы физических лиц (НДФЛ)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гл.23 Налогового кодекса РФ, </a:t>
            </a:r>
            <a:r>
              <a:rPr lang="ru-RU" b="1" dirty="0">
                <a:solidFill>
                  <a:schemeClr val="tx1"/>
                </a:solidFill>
              </a:rPr>
              <a:t>ставка налога 13%, в отдельных случаях 9%, 15%, 30% и 35%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80112" y="4393108"/>
            <a:ext cx="3506077" cy="23762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1"/>
                </a:solidFill>
              </a:rPr>
              <a:t>Земельный налог </a:t>
            </a:r>
          </a:p>
          <a:p>
            <a:pPr algn="ctr"/>
            <a:r>
              <a:rPr lang="ru-RU" sz="1500" b="1" dirty="0">
                <a:solidFill>
                  <a:schemeClr val="tx1"/>
                </a:solidFill>
              </a:rPr>
              <a:t>Ставка налога от кадастровой стоимости земельных участков: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0,3% по участкам, занятым жилищным фондом, с/х назначения, для личного подсобного хозяйства, дачного хозяйства;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1,5% - в отношении других уча</a:t>
            </a:r>
            <a:r>
              <a:rPr lang="ru-RU" sz="1350" b="1" dirty="0">
                <a:solidFill>
                  <a:schemeClr val="tx1"/>
                </a:solidFill>
              </a:rPr>
              <a:t>стков </a:t>
            </a:r>
            <a:endParaRPr lang="ru-RU" sz="1350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72" y="2174634"/>
            <a:ext cx="2204432" cy="311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005202" y="3922327"/>
            <a:ext cx="256243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/>
              <a:t>Областной бюджет </a:t>
            </a:r>
          </a:p>
          <a:p>
            <a:pPr algn="ctr"/>
            <a:r>
              <a:rPr lang="ru-RU" sz="1700" b="1" dirty="0"/>
              <a:t>и </a:t>
            </a:r>
          </a:p>
          <a:p>
            <a:pPr algn="ctr"/>
            <a:r>
              <a:rPr lang="ru-RU" sz="1700" b="1" dirty="0"/>
              <a:t>местные бюджеты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 rot="2226564">
            <a:off x="3059832" y="2124793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7664253">
            <a:off x="4588430" y="2074415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13587063">
            <a:off x="4950678" y="5444610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 rot="18676466">
            <a:off x="3275856" y="5467655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28FE4BD-D580-4C70-B741-37336735B9B9}"/>
              </a:ext>
            </a:extLst>
          </p:cNvPr>
          <p:cNvSpPr/>
          <p:nvPr/>
        </p:nvSpPr>
        <p:spPr>
          <a:xfrm>
            <a:off x="8316416" y="6381327"/>
            <a:ext cx="793368" cy="36915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6">
            <a:extLst>
              <a:ext uri="{FF2B5EF4-FFF2-40B4-BE49-F238E27FC236}">
                <a16:creationId xmlns:a16="http://schemas.microsoft.com/office/drawing/2014/main" id="{A1B000FE-8F5B-4DA0-977D-F4C3197C5EAA}"/>
              </a:ext>
            </a:extLst>
          </p:cNvPr>
          <p:cNvSpPr/>
          <p:nvPr/>
        </p:nvSpPr>
        <p:spPr>
          <a:xfrm>
            <a:off x="106005" y="3429000"/>
            <a:ext cx="3241859" cy="311167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Транспортный налог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 28 Налогового кодекса РФ,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Основные ставки: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до 45 л/с - 13,5 руб.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от 45 до 100 л/с – 22,5 руб. от 100 до 150 л/с - 31,5 руб. от 150 до 200 л/с – 45 руб. от 200 до 250 л/с – 75 руб. от 250 л/с – 150 руб.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8">
            <a:extLst>
              <a:ext uri="{FF2B5EF4-FFF2-40B4-BE49-F238E27FC236}">
                <a16:creationId xmlns:a16="http://schemas.microsoft.com/office/drawing/2014/main" id="{E57D2F95-5D60-4A45-B3C0-58725293074A}"/>
              </a:ext>
            </a:extLst>
          </p:cNvPr>
          <p:cNvSpPr/>
          <p:nvPr/>
        </p:nvSpPr>
        <p:spPr>
          <a:xfrm>
            <a:off x="5220073" y="1156307"/>
            <a:ext cx="3841024" cy="311167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Налог на имущество физических лиц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Ставка налога исходя из кадастровой стоимости объектов: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Жилые дома, часть жилых домов, квартир, часть квартир, комнат, гаражей и </a:t>
            </a:r>
            <a:r>
              <a:rPr lang="ru-RU" sz="1400" b="1" dirty="0" err="1">
                <a:solidFill>
                  <a:schemeClr val="tx1"/>
                </a:solidFill>
              </a:rPr>
              <a:t>машино</a:t>
            </a:r>
            <a:r>
              <a:rPr lang="ru-RU" sz="1400" b="1" dirty="0">
                <a:solidFill>
                  <a:schemeClr val="tx1"/>
                </a:solidFill>
              </a:rPr>
              <a:t>-мест, хозяйственные строения или сооружения площадь каждого из которых не превышает 50 кв. м – от 0,1% до 0,3%;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объекты, кадастровая стоимость которых превышает 300 </a:t>
            </a:r>
            <a:r>
              <a:rPr lang="ru-RU" sz="1400" b="1" dirty="0" err="1">
                <a:solidFill>
                  <a:schemeClr val="tx1"/>
                </a:solidFill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</a:rPr>
              <a:t>.– от 0,5% до 2 %,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прочие – 0,5%. </a:t>
            </a:r>
          </a:p>
        </p:txBody>
      </p:sp>
    </p:spTree>
    <p:extLst>
      <p:ext uri="{BB962C8B-B14F-4D97-AF65-F5344CB8AC3E}">
        <p14:creationId xmlns:p14="http://schemas.microsoft.com/office/powerpoint/2010/main" val="532960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494" y="150239"/>
            <a:ext cx="8856984" cy="650468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Как распределяются </a:t>
            </a:r>
            <a:r>
              <a:rPr lang="ru-RU" sz="2400" b="1" i="1" u="sng" dirty="0"/>
              <a:t>РАСХОДЫ</a:t>
            </a:r>
            <a:r>
              <a:rPr lang="ru-RU" sz="2400" b="1" i="1" dirty="0"/>
              <a:t> по основным функциям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494" y="800708"/>
            <a:ext cx="8856984" cy="80970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6B2E4CC-E5C1-4EBA-9249-4388A1E6E02C}"/>
              </a:ext>
            </a:extLst>
          </p:cNvPr>
          <p:cNvSpPr/>
          <p:nvPr/>
        </p:nvSpPr>
        <p:spPr>
          <a:xfrm>
            <a:off x="209454" y="2264443"/>
            <a:ext cx="282160" cy="240184"/>
          </a:xfrm>
          <a:prstGeom prst="ellipse">
            <a:avLst/>
          </a:prstGeom>
          <a:solidFill>
            <a:srgbClr val="FF0000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7075565"/>
              </p:ext>
            </p:extLst>
          </p:nvPr>
        </p:nvGraphicFramePr>
        <p:xfrm>
          <a:off x="130494" y="2710283"/>
          <a:ext cx="8856983" cy="396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id="{D5DA33E2-3861-4137-B387-F214D27C1044}"/>
              </a:ext>
            </a:extLst>
          </p:cNvPr>
          <p:cNvSpPr/>
          <p:nvPr/>
        </p:nvSpPr>
        <p:spPr>
          <a:xfrm>
            <a:off x="197031" y="1477364"/>
            <a:ext cx="282160" cy="581465"/>
          </a:xfrm>
          <a:prstGeom prst="flowChartMerge">
            <a:avLst/>
          </a:prstGeom>
          <a:solidFill>
            <a:srgbClr val="FF0000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317C2AF-E218-4B95-84E6-5A67C6238236}"/>
              </a:ext>
            </a:extLst>
          </p:cNvPr>
          <p:cNvSpPr/>
          <p:nvPr/>
        </p:nvSpPr>
        <p:spPr>
          <a:xfrm>
            <a:off x="352276" y="1625381"/>
            <a:ext cx="8498468" cy="923330"/>
          </a:xfrm>
          <a:prstGeom prst="rect">
            <a:avLst/>
          </a:prstGeom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Формирование расходов 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956ADA36-62D7-4016-9DB8-00319B46EDC1}"/>
              </a:ext>
            </a:extLst>
          </p:cNvPr>
          <p:cNvSpPr/>
          <p:nvPr/>
        </p:nvSpPr>
        <p:spPr>
          <a:xfrm>
            <a:off x="8113218" y="625901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FF8E5C3B-BFD1-40A8-9C89-182D30313B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6000096"/>
              </p:ext>
            </p:extLst>
          </p:nvPr>
        </p:nvGraphicFramePr>
        <p:xfrm>
          <a:off x="2915816" y="4077072"/>
          <a:ext cx="4176821" cy="2740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B8A4DC17-3443-44D3-8BC9-4C3A896449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8813044"/>
              </p:ext>
            </p:extLst>
          </p:nvPr>
        </p:nvGraphicFramePr>
        <p:xfrm>
          <a:off x="2726586" y="3010376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34AFD76B-5062-4803-872C-87B6371618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4947880"/>
              </p:ext>
            </p:extLst>
          </p:nvPr>
        </p:nvGraphicFramePr>
        <p:xfrm>
          <a:off x="3840001" y="2630309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706" y="150240"/>
            <a:ext cx="8857772" cy="484592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По разделам (подразделам) функциональной структуры: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995353"/>
              </p:ext>
            </p:extLst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5540" y="5310201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802092" y="2326406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3694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678522"/>
              </p:ext>
            </p:extLst>
          </p:nvPr>
        </p:nvGraphicFramePr>
        <p:xfrm>
          <a:off x="100647" y="602660"/>
          <a:ext cx="8942705" cy="6174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8193585" y="6358090"/>
            <a:ext cx="849766" cy="36486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6BFB1-9689-490E-9AD2-9E6FB70E30B5}"/>
              </a:ext>
            </a:extLst>
          </p:cNvPr>
          <p:cNvSpPr txBox="1"/>
          <p:nvPr/>
        </p:nvSpPr>
        <p:spPr>
          <a:xfrm>
            <a:off x="328068" y="4619613"/>
            <a:ext cx="87057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/>
              <a:t>Программный бюджет </a:t>
            </a:r>
            <a:r>
              <a:rPr lang="ru-RU" sz="1600" b="1" dirty="0"/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 </a:t>
            </a:r>
          </a:p>
          <a:p>
            <a:r>
              <a:rPr lang="ru-RU" sz="1600" b="1" u="sng" dirty="0"/>
              <a:t>Программное бюджетирование </a:t>
            </a:r>
            <a:r>
              <a:rPr lang="ru-RU" sz="1600" b="1" dirty="0"/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endParaRPr lang="ru-RU" sz="1200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BB3CB37-31D9-401B-96FD-4F4787D8A317}"/>
              </a:ext>
            </a:extLst>
          </p:cNvPr>
          <p:cNvSpPr/>
          <p:nvPr/>
        </p:nvSpPr>
        <p:spPr>
          <a:xfrm>
            <a:off x="100647" y="4437112"/>
            <a:ext cx="8942705" cy="23211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54E5BFE-7B72-48EA-A800-AB5C7E65B063}"/>
              </a:ext>
            </a:extLst>
          </p:cNvPr>
          <p:cNvSpPr txBox="1">
            <a:spLocks/>
          </p:cNvSpPr>
          <p:nvPr/>
        </p:nvSpPr>
        <p:spPr>
          <a:xfrm>
            <a:off x="100647" y="111810"/>
            <a:ext cx="8942705" cy="868918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/>
              <a:t>По государственным и муниципальным программам- ПРОГРАММНЫЙ БЮДЖЕТ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2326905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 flipH="1">
            <a:off x="4441500" y="210485"/>
            <a:ext cx="4522986" cy="1002889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Указы и поручения Президента РФ, </a:t>
            </a:r>
          </a:p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послания Президента РФ </a:t>
            </a:r>
          </a:p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Федеральному собранию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79455" y="1351286"/>
            <a:ext cx="4034571" cy="841661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6791" y="3406683"/>
            <a:ext cx="8828824" cy="1048262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u="sng" dirty="0">
                <a:solidFill>
                  <a:schemeClr val="tx1"/>
                </a:solidFill>
              </a:rPr>
              <a:t>Концепция</a:t>
            </a:r>
            <a:r>
              <a:rPr lang="ru-RU" dirty="0">
                <a:solidFill>
                  <a:schemeClr val="tx1"/>
                </a:solidFill>
              </a:rPr>
              <a:t> бюджетной и налоговой политики в Дальнеконстантиновском муниципальном районе Нижегородской области на 2022 год и на плановый период 2023 и 2024 годов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1929" y="1338395"/>
            <a:ext cx="373534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u="sng" dirty="0"/>
              <a:t>Муниципальные программы</a:t>
            </a:r>
            <a:r>
              <a:rPr lang="ru-RU" sz="1700" b="1" dirty="0"/>
              <a:t> </a:t>
            </a:r>
          </a:p>
          <a:p>
            <a:pPr algn="just"/>
            <a:r>
              <a:rPr lang="ru-RU" sz="1700" dirty="0"/>
              <a:t>Дальнеконстантиновского муниципального района</a:t>
            </a:r>
          </a:p>
          <a:p>
            <a:pPr algn="just"/>
            <a:endParaRPr lang="ru-RU" sz="1700" u="sng" dirty="0"/>
          </a:p>
        </p:txBody>
      </p:sp>
      <p:sp>
        <p:nvSpPr>
          <p:cNvPr id="14" name="Подзаголовок 6"/>
          <p:cNvSpPr txBox="1">
            <a:spLocks/>
          </p:cNvSpPr>
          <p:nvPr/>
        </p:nvSpPr>
        <p:spPr>
          <a:xfrm flipH="1">
            <a:off x="1764322" y="2296173"/>
            <a:ext cx="7267325" cy="1004499"/>
          </a:xfrm>
          <a:prstGeom prst="roundRect">
            <a:avLst/>
          </a:prstGeom>
          <a:noFill/>
          <a:ln w="762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sz="1700" b="1" u="sng" dirty="0">
                <a:solidFill>
                  <a:schemeClr val="tx1"/>
                </a:solidFill>
              </a:rPr>
              <a:t>Прогноз</a:t>
            </a:r>
            <a:r>
              <a:rPr lang="ru-RU" sz="1700" dirty="0">
                <a:solidFill>
                  <a:schemeClr val="tx1"/>
                </a:solidFill>
              </a:rPr>
              <a:t> социально-экономического развития Дальнеконстантиновского муниципального района на среднесрочный период (на 2022 год и на плановый период 2023 и 2024 годов)</a:t>
            </a:r>
          </a:p>
        </p:txBody>
      </p:sp>
      <p:sp>
        <p:nvSpPr>
          <p:cNvPr id="10" name="Скругленный прямоугольник 8">
            <a:extLst>
              <a:ext uri="{FF2B5EF4-FFF2-40B4-BE49-F238E27FC236}">
                <a16:creationId xmlns:a16="http://schemas.microsoft.com/office/drawing/2014/main" id="{33B657FE-2505-4243-8F90-03606C0D8451}"/>
              </a:ext>
            </a:extLst>
          </p:cNvPr>
          <p:cNvSpPr/>
          <p:nvPr/>
        </p:nvSpPr>
        <p:spPr>
          <a:xfrm>
            <a:off x="179512" y="4532664"/>
            <a:ext cx="8856984" cy="2162831"/>
          </a:xfrm>
          <a:prstGeom prst="roundRect">
            <a:avLst/>
          </a:pr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Деятельность муниципалитета по формированию, рассмотрению, утверждению, исполнению бюджета, а также составлению и утверждению отчета об его исполнении называется </a:t>
            </a:r>
            <a:r>
              <a:rPr lang="ru-RU" sz="1600" b="1" i="1" u="sng" dirty="0">
                <a:solidFill>
                  <a:schemeClr val="tx1"/>
                </a:solidFill>
              </a:rPr>
              <a:t>бюджетный процесс.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Составление проектов бюджетов - исключительная прерогатива местных администраций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Непосредственное составление проектов бюджетов осуществляют финансовые органы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Проекты местных бюджетов составляются и утверждаются сроком на три года (очередной финансовый год и плановый период)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918DEC3-276D-4633-96FE-DAAD6121EAB9}"/>
              </a:ext>
            </a:extLst>
          </p:cNvPr>
          <p:cNvSpPr/>
          <p:nvPr/>
        </p:nvSpPr>
        <p:spPr>
          <a:xfrm>
            <a:off x="8172400" y="626344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ABF95D59-D021-482B-BB0B-B047123C2437}"/>
              </a:ext>
            </a:extLst>
          </p:cNvPr>
          <p:cNvSpPr/>
          <p:nvPr/>
        </p:nvSpPr>
        <p:spPr>
          <a:xfrm>
            <a:off x="4144399" y="476672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5B9C6D1-2970-469F-9843-1977E58CA663}"/>
              </a:ext>
            </a:extLst>
          </p:cNvPr>
          <p:cNvSpPr/>
          <p:nvPr/>
        </p:nvSpPr>
        <p:spPr>
          <a:xfrm>
            <a:off x="4685736" y="1527885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44C0198-02AB-4DAA-98F6-F15BC707B8A1}"/>
              </a:ext>
            </a:extLst>
          </p:cNvPr>
          <p:cNvSpPr/>
          <p:nvPr/>
        </p:nvSpPr>
        <p:spPr>
          <a:xfrm>
            <a:off x="1476290" y="2642374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A63002A-C61D-48D3-B625-1C3BA9383D5A}"/>
              </a:ext>
            </a:extLst>
          </p:cNvPr>
          <p:cNvSpPr/>
          <p:nvPr/>
        </p:nvSpPr>
        <p:spPr>
          <a:xfrm>
            <a:off x="395536" y="3083227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7FE8330-67DE-4805-B068-D32AA1E06A9F}"/>
              </a:ext>
            </a:extLst>
          </p:cNvPr>
          <p:cNvCxnSpPr>
            <a:cxnSpLocks/>
          </p:cNvCxnSpPr>
          <p:nvPr/>
        </p:nvCxnSpPr>
        <p:spPr>
          <a:xfrm>
            <a:off x="3389939" y="620688"/>
            <a:ext cx="822021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60C8B0B-F9B1-422D-AB22-CE1B0C572BA3}"/>
              </a:ext>
            </a:extLst>
          </p:cNvPr>
          <p:cNvCxnSpPr>
            <a:cxnSpLocks/>
          </p:cNvCxnSpPr>
          <p:nvPr/>
        </p:nvCxnSpPr>
        <p:spPr>
          <a:xfrm>
            <a:off x="1141766" y="2172012"/>
            <a:ext cx="506575" cy="55214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06A93E99-5E2E-4785-8747-D3E826F1F032}"/>
              </a:ext>
            </a:extLst>
          </p:cNvPr>
          <p:cNvCxnSpPr>
            <a:cxnSpLocks/>
          </p:cNvCxnSpPr>
          <p:nvPr/>
        </p:nvCxnSpPr>
        <p:spPr>
          <a:xfrm>
            <a:off x="539552" y="2119172"/>
            <a:ext cx="0" cy="123901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18836C5-5608-47FB-9CE9-4ED372582041}"/>
              </a:ext>
            </a:extLst>
          </p:cNvPr>
          <p:cNvCxnSpPr>
            <a:cxnSpLocks/>
          </p:cNvCxnSpPr>
          <p:nvPr/>
        </p:nvCxnSpPr>
        <p:spPr>
          <a:xfrm>
            <a:off x="3914859" y="1670645"/>
            <a:ext cx="873165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900446E-7D66-4BF4-8AF4-F9F8ABD7FA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4DEB0BB-BB26-4E8A-8DCC-E562F26DA46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3735347" cy="2016223"/>
          </a:xfrm>
          <a:prstGeom prst="rect">
            <a:avLst/>
          </a:prstGeom>
          <a:gradFill rotWithShape="1"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/>
              <a:t>На чем основывается составление </a:t>
            </a:r>
            <a:br>
              <a:rPr lang="ru-RU" sz="2800" b="1" i="1"/>
            </a:br>
            <a:r>
              <a:rPr lang="ru-RU" sz="2800" b="1" i="1"/>
              <a:t>проекта местного бюджета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07" y="137807"/>
            <a:ext cx="8852978" cy="1217797"/>
          </a:xfr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700" b="1" i="1" dirty="0"/>
              <a:t>Каковы основные направления бюджетной </a:t>
            </a:r>
            <a:r>
              <a:rPr lang="en-US" sz="2700" b="1" i="1" dirty="0"/>
              <a:t> </a:t>
            </a:r>
            <a:r>
              <a:rPr lang="ru-RU" sz="2700" b="1" i="1" dirty="0"/>
              <a:t>и налоговой политики Дальнеконстантиновского муниципального района на 2022-2024 годы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2675" y="1472192"/>
            <a:ext cx="4441248" cy="103762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9642" y="1471566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/>
              <a:t>Увеличение налогового потенциала </a:t>
            </a:r>
          </a:p>
          <a:p>
            <a:pPr algn="r"/>
            <a:r>
              <a:rPr lang="ru-RU" sz="1600" b="1" dirty="0"/>
              <a:t>района за счет налогового </a:t>
            </a:r>
          </a:p>
          <a:p>
            <a:pPr algn="r"/>
            <a:r>
              <a:rPr lang="ru-RU" sz="1600" b="1" dirty="0"/>
              <a:t>стимулирования деловой активности в районе, привлечения инвестиций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42466" y="2534485"/>
            <a:ext cx="4033999" cy="105442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Обеспечение сбалансированности и долгосрочной устойчивости консолидированного и местного бюджетов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49258" y="3503696"/>
            <a:ext cx="4441248" cy="58243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и оптимизация бюджетных расходов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58218" y="4253009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муниципального управления</a:t>
            </a:r>
          </a:p>
        </p:txBody>
      </p:sp>
      <p:sp>
        <p:nvSpPr>
          <p:cNvPr id="25" name="Скругленный прямоугольник 15">
            <a:extLst>
              <a:ext uri="{FF2B5EF4-FFF2-40B4-BE49-F238E27FC236}">
                <a16:creationId xmlns:a16="http://schemas.microsoft.com/office/drawing/2014/main" id="{0CABDFE6-4A2F-4384-B7B2-124F4536D010}"/>
              </a:ext>
            </a:extLst>
          </p:cNvPr>
          <p:cNvSpPr/>
          <p:nvPr/>
        </p:nvSpPr>
        <p:spPr>
          <a:xfrm>
            <a:off x="4966351" y="3732347"/>
            <a:ext cx="4019784" cy="64786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Повышение качества оказываемых муниципальных услуг</a:t>
            </a:r>
          </a:p>
        </p:txBody>
      </p:sp>
      <p:sp>
        <p:nvSpPr>
          <p:cNvPr id="26" name="Скругленный прямоугольник 16">
            <a:extLst>
              <a:ext uri="{FF2B5EF4-FFF2-40B4-BE49-F238E27FC236}">
                <a16:creationId xmlns:a16="http://schemas.microsoft.com/office/drawing/2014/main" id="{84764FAF-F54A-4433-B40F-36F4DD72FD82}"/>
              </a:ext>
            </a:extLst>
          </p:cNvPr>
          <p:cNvSpPr/>
          <p:nvPr/>
        </p:nvSpPr>
        <p:spPr>
          <a:xfrm>
            <a:off x="4927917" y="4541367"/>
            <a:ext cx="4019784" cy="59815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Развитие и совершенствование 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системы финансового контроля</a:t>
            </a:r>
          </a:p>
        </p:txBody>
      </p:sp>
      <p:sp>
        <p:nvSpPr>
          <p:cNvPr id="27" name="Скругленный прямоугольник 11">
            <a:extLst>
              <a:ext uri="{FF2B5EF4-FFF2-40B4-BE49-F238E27FC236}">
                <a16:creationId xmlns:a16="http://schemas.microsoft.com/office/drawing/2014/main" id="{1FB9BFBC-8E8C-4E93-B97C-C38E0E17D14A}"/>
              </a:ext>
            </a:extLst>
          </p:cNvPr>
          <p:cNvSpPr/>
          <p:nvPr/>
        </p:nvSpPr>
        <p:spPr>
          <a:xfrm>
            <a:off x="140893" y="2611920"/>
            <a:ext cx="4441249" cy="76141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Реализация принципов открытости и прозрачности управления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муниципальными финансами</a:t>
            </a:r>
          </a:p>
        </p:txBody>
      </p:sp>
      <p:sp>
        <p:nvSpPr>
          <p:cNvPr id="28" name="Скругленный прямоугольник 3">
            <a:extLst>
              <a:ext uri="{FF2B5EF4-FFF2-40B4-BE49-F238E27FC236}">
                <a16:creationId xmlns:a16="http://schemas.microsoft.com/office/drawing/2014/main" id="{731470E5-CCFD-4435-9414-FA932F2B35B9}"/>
              </a:ext>
            </a:extLst>
          </p:cNvPr>
          <p:cNvSpPr/>
          <p:nvPr/>
        </p:nvSpPr>
        <p:spPr>
          <a:xfrm>
            <a:off x="4995808" y="1454823"/>
            <a:ext cx="3960871" cy="967223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50" b="1" dirty="0">
                <a:solidFill>
                  <a:schemeClr val="tx1"/>
                </a:solidFill>
              </a:rPr>
              <a:t>Проведение мероприятий по</a:t>
            </a:r>
            <a:r>
              <a:rPr lang="en-US" sz="1550" b="1" dirty="0">
                <a:solidFill>
                  <a:schemeClr val="tx1"/>
                </a:solidFill>
              </a:rPr>
              <a:t> </a:t>
            </a:r>
            <a:r>
              <a:rPr lang="ru-RU" sz="1550" b="1" dirty="0">
                <a:solidFill>
                  <a:schemeClr val="tx1"/>
                </a:solidFill>
              </a:rPr>
              <a:t>повышению </a:t>
            </a:r>
            <a:r>
              <a:rPr lang="ru-RU" sz="1600" b="1" dirty="0">
                <a:solidFill>
                  <a:schemeClr val="tx1"/>
                </a:solidFill>
              </a:rPr>
              <a:t>эффективности управления муниципальной собственностью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A279DA7-5E4C-4606-ADF8-BC76C87E1FA9}"/>
              </a:ext>
            </a:extLst>
          </p:cNvPr>
          <p:cNvCxnSpPr>
            <a:cxnSpLocks/>
          </p:cNvCxnSpPr>
          <p:nvPr/>
        </p:nvCxnSpPr>
        <p:spPr>
          <a:xfrm flipH="1">
            <a:off x="4769054" y="1355604"/>
            <a:ext cx="18077" cy="531239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C2CEE1A-345C-44C5-96B8-0391704067D9}"/>
              </a:ext>
            </a:extLst>
          </p:cNvPr>
          <p:cNvCxnSpPr/>
          <p:nvPr/>
        </p:nvCxnSpPr>
        <p:spPr>
          <a:xfrm flipH="1">
            <a:off x="4571999" y="21328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002D520-5D9D-43E3-B461-2B0720D86004}"/>
              </a:ext>
            </a:extLst>
          </p:cNvPr>
          <p:cNvCxnSpPr/>
          <p:nvPr/>
        </p:nvCxnSpPr>
        <p:spPr>
          <a:xfrm flipH="1">
            <a:off x="4814024" y="1916832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D291F53-B4DD-472F-BF9E-4564998BD836}"/>
              </a:ext>
            </a:extLst>
          </p:cNvPr>
          <p:cNvCxnSpPr/>
          <p:nvPr/>
        </p:nvCxnSpPr>
        <p:spPr>
          <a:xfrm flipH="1">
            <a:off x="4571999" y="3284984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11C042F-4EFB-40EA-9CC9-94B4B57DB48D}"/>
              </a:ext>
            </a:extLst>
          </p:cNvPr>
          <p:cNvCxnSpPr/>
          <p:nvPr/>
        </p:nvCxnSpPr>
        <p:spPr>
          <a:xfrm flipH="1">
            <a:off x="4769180" y="306896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0296430-95AB-4C82-9DF3-F1E839E6192F}"/>
              </a:ext>
            </a:extLst>
          </p:cNvPr>
          <p:cNvCxnSpPr/>
          <p:nvPr/>
        </p:nvCxnSpPr>
        <p:spPr>
          <a:xfrm flipH="1">
            <a:off x="4590506" y="3864054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8882DCD-BE43-4D08-A32D-95AB787CFDBF}"/>
              </a:ext>
            </a:extLst>
          </p:cNvPr>
          <p:cNvCxnSpPr/>
          <p:nvPr/>
        </p:nvCxnSpPr>
        <p:spPr>
          <a:xfrm flipH="1">
            <a:off x="4745254" y="4119269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14C9F0D-2C32-4963-B461-8E2EE015B537}"/>
              </a:ext>
            </a:extLst>
          </p:cNvPr>
          <p:cNvCxnSpPr/>
          <p:nvPr/>
        </p:nvCxnSpPr>
        <p:spPr>
          <a:xfrm flipH="1">
            <a:off x="4590506" y="4622401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A733CC8-9DC6-409B-ABF1-D511EC80F766}"/>
              </a:ext>
            </a:extLst>
          </p:cNvPr>
          <p:cNvCxnSpPr/>
          <p:nvPr/>
        </p:nvCxnSpPr>
        <p:spPr>
          <a:xfrm flipH="1">
            <a:off x="4727334" y="498613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4DFE647E-6C54-436F-ABFB-207FBF31ED57}"/>
              </a:ext>
            </a:extLst>
          </p:cNvPr>
          <p:cNvCxnSpPr/>
          <p:nvPr/>
        </p:nvCxnSpPr>
        <p:spPr>
          <a:xfrm flipH="1">
            <a:off x="4553922" y="5366435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6">
            <a:extLst>
              <a:ext uri="{FF2B5EF4-FFF2-40B4-BE49-F238E27FC236}">
                <a16:creationId xmlns:a16="http://schemas.microsoft.com/office/drawing/2014/main" id="{ADC31EED-2AEE-41F5-8B80-437E2E69B24C}"/>
              </a:ext>
            </a:extLst>
          </p:cNvPr>
          <p:cNvSpPr/>
          <p:nvPr/>
        </p:nvSpPr>
        <p:spPr>
          <a:xfrm>
            <a:off x="140893" y="4986136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Безусловное исполнение действующих обязательств</a:t>
            </a:r>
          </a:p>
        </p:txBody>
      </p:sp>
      <p:sp>
        <p:nvSpPr>
          <p:cNvPr id="41" name="Скругленный прямоугольник 16">
            <a:extLst>
              <a:ext uri="{FF2B5EF4-FFF2-40B4-BE49-F238E27FC236}">
                <a16:creationId xmlns:a16="http://schemas.microsoft.com/office/drawing/2014/main" id="{070BCD8E-2337-46CA-9CE5-9E227BE6CACF}"/>
              </a:ext>
            </a:extLst>
          </p:cNvPr>
          <p:cNvSpPr/>
          <p:nvPr/>
        </p:nvSpPr>
        <p:spPr>
          <a:xfrm>
            <a:off x="4942465" y="5392904"/>
            <a:ext cx="4033999" cy="113244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b="1" dirty="0">
                <a:solidFill>
                  <a:schemeClr val="tx1"/>
                </a:solidFill>
              </a:rPr>
              <a:t>Конструктивная работа, направленная </a:t>
            </a:r>
          </a:p>
          <a:p>
            <a:pPr algn="just"/>
            <a:r>
              <a:rPr lang="ru-RU" sz="1500" b="1" dirty="0">
                <a:solidFill>
                  <a:schemeClr val="tx1"/>
                </a:solidFill>
              </a:rPr>
              <a:t>на формирование благоприятного </a:t>
            </a:r>
          </a:p>
          <a:p>
            <a:pPr algn="just"/>
            <a:r>
              <a:rPr lang="ru-RU" sz="1500" b="1" dirty="0">
                <a:solidFill>
                  <a:schemeClr val="tx1"/>
                </a:solidFill>
              </a:rPr>
              <a:t>налогового и инвестиционного </a:t>
            </a:r>
          </a:p>
          <a:p>
            <a:pPr algn="just"/>
            <a:r>
              <a:rPr lang="ru-RU" sz="1500" b="1" dirty="0">
                <a:solidFill>
                  <a:schemeClr val="tx1"/>
                </a:solidFill>
              </a:rPr>
              <a:t>климата в районе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8D7AD960-91F9-44B3-B414-6A31C30E5366}"/>
              </a:ext>
            </a:extLst>
          </p:cNvPr>
          <p:cNvSpPr/>
          <p:nvPr/>
        </p:nvSpPr>
        <p:spPr>
          <a:xfrm>
            <a:off x="7884368" y="6381328"/>
            <a:ext cx="864096" cy="3600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6D4AE5A-CD95-41B2-BD37-ACE0C77A0F4D}"/>
              </a:ext>
            </a:extLst>
          </p:cNvPr>
          <p:cNvCxnSpPr/>
          <p:nvPr/>
        </p:nvCxnSpPr>
        <p:spPr>
          <a:xfrm flipH="1">
            <a:off x="4769054" y="57332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16">
            <a:extLst>
              <a:ext uri="{FF2B5EF4-FFF2-40B4-BE49-F238E27FC236}">
                <a16:creationId xmlns:a16="http://schemas.microsoft.com/office/drawing/2014/main" id="{7D3BC8E3-B3EA-4DD7-8F37-09588DCCDE8A}"/>
              </a:ext>
            </a:extLst>
          </p:cNvPr>
          <p:cNvSpPr/>
          <p:nvPr/>
        </p:nvSpPr>
        <p:spPr>
          <a:xfrm>
            <a:off x="134621" y="5739480"/>
            <a:ext cx="4441248" cy="81993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500" b="1" i="0" u="none" strike="noStrike" baseline="0" dirty="0">
                <a:solidFill>
                  <a:schemeClr val="tx1"/>
                </a:solidFill>
              </a:rPr>
              <a:t>Обеспечение поддержки </a:t>
            </a:r>
          </a:p>
          <a:p>
            <a:pPr algn="r"/>
            <a:r>
              <a:rPr lang="ru-RU" sz="1500" b="1" i="0" u="none" strike="noStrike" baseline="0" dirty="0">
                <a:solidFill>
                  <a:schemeClr val="tx1"/>
                </a:solidFill>
              </a:rPr>
              <a:t>приоритетных отраслей экономики </a:t>
            </a:r>
          </a:p>
          <a:p>
            <a:pPr algn="r"/>
            <a:r>
              <a:rPr lang="ru-RU" sz="1500" b="1" i="0" u="none" strike="noStrike" baseline="0" dirty="0">
                <a:solidFill>
                  <a:schemeClr val="tx1"/>
                </a:solidFill>
              </a:rPr>
              <a:t>и организаций малого и среднего бизнеса </a:t>
            </a:r>
            <a:endParaRPr lang="ru-RU" sz="1500" b="1" dirty="0">
              <a:solidFill>
                <a:schemeClr val="tx1"/>
              </a:solidFill>
            </a:endParaRP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48CE6BE-F960-4772-B779-EAE7BC05D498}"/>
              </a:ext>
            </a:extLst>
          </p:cNvPr>
          <p:cNvCxnSpPr/>
          <p:nvPr/>
        </p:nvCxnSpPr>
        <p:spPr>
          <a:xfrm flipH="1">
            <a:off x="4536160" y="6165304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50EDBAB-9E1E-4C7D-A347-DA17639575A1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3764" t="19641" r="87304" b="69454"/>
          <a:stretch/>
        </p:blipFill>
        <p:spPr bwMode="auto">
          <a:xfrm>
            <a:off x="8357281" y="2690793"/>
            <a:ext cx="675856" cy="647862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037C2ED-A09D-46B7-8DB4-0AD14E7E915A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3764" t="46543" r="86988" b="41618"/>
          <a:stretch/>
        </p:blipFill>
        <p:spPr bwMode="auto">
          <a:xfrm>
            <a:off x="112675" y="4290955"/>
            <a:ext cx="600723" cy="56735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2" name="Объект 5">
            <a:extLst>
              <a:ext uri="{FF2B5EF4-FFF2-40B4-BE49-F238E27FC236}">
                <a16:creationId xmlns:a16="http://schemas.microsoft.com/office/drawing/2014/main" id="{68C58076-1449-4A98-B5AE-C46414F224EC}"/>
              </a:ext>
            </a:extLst>
          </p:cNvPr>
          <p:cNvPicPr>
            <a:picLocks/>
          </p:cNvPicPr>
          <p:nvPr/>
        </p:nvPicPr>
        <p:blipFill rotWithShape="1">
          <a:blip r:embed="rId2">
            <a:biLevel thresh="75000"/>
          </a:blip>
          <a:srcRect l="3549" t="68149" r="86126" b="20824"/>
          <a:stretch/>
        </p:blipFill>
        <p:spPr bwMode="auto">
          <a:xfrm>
            <a:off x="79886" y="1596993"/>
            <a:ext cx="680860" cy="69945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C057091-5BAB-4522-A8F3-C551F07C93CE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4210" t="51146" r="87030" b="36934"/>
          <a:stretch/>
        </p:blipFill>
        <p:spPr bwMode="auto">
          <a:xfrm>
            <a:off x="95258" y="3499841"/>
            <a:ext cx="648047" cy="61200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3DB33BD-3076-4AB9-A705-FB7FD83DD985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14637" t="70274" r="76160" b="17667"/>
          <a:stretch/>
        </p:blipFill>
        <p:spPr bwMode="auto">
          <a:xfrm>
            <a:off x="114062" y="5047069"/>
            <a:ext cx="648047" cy="511203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07B46E6-64D6-4E54-AC75-7B01B0AC8369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19645" r="37477" b="69186"/>
          <a:stretch/>
        </p:blipFill>
        <p:spPr bwMode="auto">
          <a:xfrm>
            <a:off x="88111" y="2680431"/>
            <a:ext cx="655982" cy="62439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55E9C03-1888-4ED9-9A8B-92A0EB1CDE23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46290" r="37477" b="42399"/>
          <a:stretch/>
        </p:blipFill>
        <p:spPr bwMode="auto">
          <a:xfrm>
            <a:off x="8352366" y="3697117"/>
            <a:ext cx="675856" cy="647859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99B4CF9-D5DD-40C3-8AD4-120A46625E37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68644" r="37477" b="20311"/>
          <a:stretch/>
        </p:blipFill>
        <p:spPr bwMode="auto">
          <a:xfrm>
            <a:off x="8372443" y="5527622"/>
            <a:ext cx="690703" cy="730411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6B8B49A-B300-4E19-8316-255BAF5CED1D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68644" r="37477" b="20311"/>
          <a:stretch/>
        </p:blipFill>
        <p:spPr bwMode="auto">
          <a:xfrm>
            <a:off x="110244" y="5802075"/>
            <a:ext cx="605583" cy="694748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3B37FD0-096F-4044-AB7C-FE5460A1315A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53001" t="51146" r="37685" b="36934"/>
          <a:stretch/>
        </p:blipFill>
        <p:spPr bwMode="auto">
          <a:xfrm>
            <a:off x="8386469" y="4568455"/>
            <a:ext cx="675856" cy="689848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3" name="Объект 5">
            <a:extLst>
              <a:ext uri="{FF2B5EF4-FFF2-40B4-BE49-F238E27FC236}">
                <a16:creationId xmlns:a16="http://schemas.microsoft.com/office/drawing/2014/main" id="{907DC7BA-2BB6-4329-BB61-9FB44AFFDBD9}"/>
              </a:ext>
            </a:extLst>
          </p:cNvPr>
          <p:cNvPicPr>
            <a:picLocks/>
          </p:cNvPicPr>
          <p:nvPr/>
        </p:nvPicPr>
        <p:blipFill rotWithShape="1">
          <a:blip r:embed="rId2">
            <a:biLevel thresh="75000"/>
          </a:blip>
          <a:srcRect l="3549" t="68149" r="86126" b="20824"/>
          <a:stretch/>
        </p:blipFill>
        <p:spPr bwMode="auto">
          <a:xfrm>
            <a:off x="8372443" y="1579082"/>
            <a:ext cx="630663" cy="68382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70769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898" y="147646"/>
            <a:ext cx="8764590" cy="714249"/>
          </a:xfrm>
          <a:gradFill>
            <a:gsLst>
              <a:gs pos="19000">
                <a:schemeClr val="bg1"/>
              </a:gs>
              <a:gs pos="58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происходит составление бюджета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302A1BB-BC1C-49BD-8D3A-328DBB6EC5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1909486"/>
              </p:ext>
            </p:extLst>
          </p:nvPr>
        </p:nvGraphicFramePr>
        <p:xfrm>
          <a:off x="5063800" y="764704"/>
          <a:ext cx="3900687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A3E67F10-1879-4B92-ADBA-F35E4C5868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2903259"/>
              </p:ext>
            </p:extLst>
          </p:nvPr>
        </p:nvGraphicFramePr>
        <p:xfrm>
          <a:off x="484464" y="861895"/>
          <a:ext cx="6251133" cy="5372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D2E69D-514B-4468-A06E-0498D6FE50A5}"/>
              </a:ext>
            </a:extLst>
          </p:cNvPr>
          <p:cNvSpPr/>
          <p:nvPr/>
        </p:nvSpPr>
        <p:spPr>
          <a:xfrm>
            <a:off x="4597456" y="1042263"/>
            <a:ext cx="1512166" cy="1015663"/>
          </a:xfrm>
          <a:prstGeom prst="rect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с Министерствами НО лимитов энергоресурсов, </a:t>
            </a:r>
            <a:r>
              <a:rPr lang="ru-RU" sz="1200" i="1" dirty="0" err="1"/>
              <a:t>ФОТа</a:t>
            </a:r>
            <a:endParaRPr lang="ru-RU" sz="1200" i="1" dirty="0">
              <a:latin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C2C0C9-0E79-44D6-865B-65257E85DDCC}"/>
              </a:ext>
            </a:extLst>
          </p:cNvPr>
          <p:cNvSpPr/>
          <p:nvPr/>
        </p:nvSpPr>
        <p:spPr>
          <a:xfrm>
            <a:off x="5435320" y="2214580"/>
            <a:ext cx="1320251" cy="1384995"/>
          </a:xfrm>
          <a:prstGeom prst="rect">
            <a:avLst/>
          </a:prstGeom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основных показателей прогноза    социально-экономического развития</a:t>
            </a:r>
            <a:endParaRPr lang="ru-RU" sz="1200" i="1" dirty="0">
              <a:latin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841FF78-0C45-4A51-9F92-8BC98E9D0792}"/>
              </a:ext>
            </a:extLst>
          </p:cNvPr>
          <p:cNvSpPr/>
          <p:nvPr/>
        </p:nvSpPr>
        <p:spPr>
          <a:xfrm>
            <a:off x="5512002" y="3680602"/>
            <a:ext cx="2358008" cy="646331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Согласование прогноза консолидированного бюджета с Министерствами НО</a:t>
            </a:r>
            <a:endParaRPr lang="ru-RU" sz="1200" i="1" dirty="0">
              <a:latin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75E43E-1471-4552-9B25-5DC2DDC8300B}"/>
              </a:ext>
            </a:extLst>
          </p:cNvPr>
          <p:cNvSpPr/>
          <p:nvPr/>
        </p:nvSpPr>
        <p:spPr>
          <a:xfrm>
            <a:off x="5240359" y="4410270"/>
            <a:ext cx="2592288" cy="461665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Концепции бюджетной и налоговой политики</a:t>
            </a:r>
            <a:endParaRPr lang="ru-RU" sz="1200" i="1" dirty="0">
              <a:latin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BB18EF-6F31-4A92-8950-99F8E2F9BF41}"/>
              </a:ext>
            </a:extLst>
          </p:cNvPr>
          <p:cNvSpPr/>
          <p:nvPr/>
        </p:nvSpPr>
        <p:spPr>
          <a:xfrm>
            <a:off x="5895881" y="5030808"/>
            <a:ext cx="1390423" cy="830997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и утверждение муниципальных программ</a:t>
            </a:r>
            <a:endParaRPr lang="ru-RU" sz="1200" i="1" dirty="0">
              <a:latin typeface="Arial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62585D2-B7AC-48E0-91F7-28D1AE438239}"/>
              </a:ext>
            </a:extLst>
          </p:cNvPr>
          <p:cNvSpPr/>
          <p:nvPr/>
        </p:nvSpPr>
        <p:spPr>
          <a:xfrm>
            <a:off x="3944098" y="5008911"/>
            <a:ext cx="1880120" cy="1384995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Актуализация нормативно-правовой базы, формирования структуры нормативных затрат, перечня муниципальных услуг</a:t>
            </a:r>
            <a:endParaRPr lang="ru-RU" sz="1200" i="1" dirty="0">
              <a:latin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A196CB3-53B4-4F51-995B-4F50AB6275CD}"/>
              </a:ext>
            </a:extLst>
          </p:cNvPr>
          <p:cNvSpPr/>
          <p:nvPr/>
        </p:nvSpPr>
        <p:spPr>
          <a:xfrm>
            <a:off x="21439" y="5701408"/>
            <a:ext cx="2476767" cy="27699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Формирование проекта бюджета</a:t>
            </a:r>
            <a:endParaRPr lang="ru-RU" sz="1200" i="1" dirty="0">
              <a:latin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62A6228-88AA-4136-BA7E-FBA48A4E5423}"/>
              </a:ext>
            </a:extLst>
          </p:cNvPr>
          <p:cNvSpPr/>
          <p:nvPr/>
        </p:nvSpPr>
        <p:spPr>
          <a:xfrm>
            <a:off x="1397273" y="6070740"/>
            <a:ext cx="1020862" cy="646331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Баланс финансовых ресурсов</a:t>
            </a:r>
            <a:endParaRPr lang="ru-RU" sz="1200" i="1" dirty="0">
              <a:latin typeface="Arial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2CC2A8C-7A5C-42C9-8E00-B9ECA26D8C10}"/>
              </a:ext>
            </a:extLst>
          </p:cNvPr>
          <p:cNvSpPr/>
          <p:nvPr/>
        </p:nvSpPr>
        <p:spPr>
          <a:xfrm>
            <a:off x="2498206" y="5876125"/>
            <a:ext cx="1322512" cy="830997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реестра расходных обязательств</a:t>
            </a:r>
            <a:endParaRPr lang="ru-RU" sz="1200" i="1" dirty="0">
              <a:latin typeface="Arial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CC86B45-4871-4D07-BDF8-5CB27E087038}"/>
              </a:ext>
            </a:extLst>
          </p:cNvPr>
          <p:cNvSpPr/>
          <p:nvPr/>
        </p:nvSpPr>
        <p:spPr>
          <a:xfrm>
            <a:off x="760261" y="4410270"/>
            <a:ext cx="2194869" cy="120032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основных параметров бюджетных проектировок, межбюджетных отношений с ведомствами и поселениями</a:t>
            </a:r>
            <a:endParaRPr lang="ru-RU" sz="1200" i="1" dirty="0">
              <a:latin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D496BF2-616D-4536-9101-B4924F46C23C}"/>
              </a:ext>
            </a:extLst>
          </p:cNvPr>
          <p:cNvSpPr/>
          <p:nvPr/>
        </p:nvSpPr>
        <p:spPr>
          <a:xfrm>
            <a:off x="34558" y="3566940"/>
            <a:ext cx="2347188" cy="646331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fontAlgn="ctr"/>
            <a:r>
              <a:rPr lang="ru-RU" sz="1200" i="1" dirty="0"/>
              <a:t>Рассмотрение проектов бюджетов муниципального района и поселений</a:t>
            </a:r>
            <a:endParaRPr lang="ru-RU" sz="1200" i="1" dirty="0">
              <a:latin typeface="Arial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54C03EE-E231-4377-AC1B-157AC523388D}"/>
              </a:ext>
            </a:extLst>
          </p:cNvPr>
          <p:cNvSpPr/>
          <p:nvPr/>
        </p:nvSpPr>
        <p:spPr>
          <a:xfrm>
            <a:off x="55241" y="2921882"/>
            <a:ext cx="2344518" cy="523220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sz="1400" i="1" dirty="0"/>
              <a:t>Утверждение бюджетов поселений</a:t>
            </a:r>
            <a:endParaRPr lang="ru-RU" sz="14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31E6904-8043-4C21-8011-5EDAEBE05B1B}"/>
              </a:ext>
            </a:extLst>
          </p:cNvPr>
          <p:cNvSpPr/>
          <p:nvPr/>
        </p:nvSpPr>
        <p:spPr>
          <a:xfrm>
            <a:off x="284660" y="1971960"/>
            <a:ext cx="2347189" cy="707886"/>
          </a:xfrm>
          <a:prstGeom prst="rect">
            <a:avLst/>
          </a:prstGeom>
          <a:ln w="571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/>
              <a:t>Утверждение бюджета района</a:t>
            </a:r>
            <a:endParaRPr lang="ru-RU" sz="2000" b="1" dirty="0"/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id="{69345269-857B-4BC1-A2F4-E532DC175E8B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3044817" y="2606085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Стрелка: шеврон 3">
            <a:extLst>
              <a:ext uri="{FF2B5EF4-FFF2-40B4-BE49-F238E27FC236}">
                <a16:creationId xmlns:a16="http://schemas.microsoft.com/office/drawing/2014/main" id="{F0878A5F-03B5-4710-8E1F-724BD17186A5}"/>
              </a:ext>
            </a:extLst>
          </p:cNvPr>
          <p:cNvSpPr/>
          <p:nvPr/>
        </p:nvSpPr>
        <p:spPr>
          <a:xfrm>
            <a:off x="4050055" y="1081507"/>
            <a:ext cx="466802" cy="593331"/>
          </a:xfrm>
          <a:prstGeom prst="chevron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FF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41A2F36-70D7-4F83-A2A6-FBB0D21F4B4F}"/>
              </a:ext>
            </a:extLst>
          </p:cNvPr>
          <p:cNvSpPr/>
          <p:nvPr/>
        </p:nvSpPr>
        <p:spPr>
          <a:xfrm>
            <a:off x="1118490" y="1014079"/>
            <a:ext cx="1926327" cy="830997"/>
          </a:xfrm>
          <a:prstGeom prst="rect">
            <a:avLst/>
          </a:prstGeom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i="1" dirty="0"/>
              <a:t>Вступление в силу Решения о  бюджете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228379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1008111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Современные подходы </a:t>
            </a:r>
            <a:br>
              <a:rPr lang="ru-RU" sz="3200" b="1" i="1" dirty="0"/>
            </a:br>
            <a:r>
              <a:rPr lang="ru-RU" sz="3200" b="1" i="1" dirty="0"/>
              <a:t>к формированию бюджетов: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124744"/>
            <a:ext cx="8928992" cy="5544615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800" b="1" i="1" dirty="0">
                <a:solidFill>
                  <a:schemeClr val="tx1"/>
                </a:solidFill>
              </a:rPr>
              <a:t>Модельное </a:t>
            </a:r>
          </a:p>
          <a:p>
            <a:pPr algn="l"/>
            <a:r>
              <a:rPr lang="ru-RU" sz="2400" b="1" i="1" dirty="0">
                <a:solidFill>
                  <a:schemeClr val="tx1"/>
                </a:solidFill>
              </a:rPr>
              <a:t>бюджетирование</a:t>
            </a:r>
            <a:endParaRPr lang="ru-RU" altLang="ru-RU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A9027C4-0836-4497-B468-EAE10CFF5E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6300027"/>
              </p:ext>
            </p:extLst>
          </p:nvPr>
        </p:nvGraphicFramePr>
        <p:xfrm>
          <a:off x="1979712" y="1340768"/>
          <a:ext cx="6016876" cy="496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DB3C6404-F69B-41F5-8717-76802D32C15C}"/>
              </a:ext>
            </a:extLst>
          </p:cNvPr>
          <p:cNvSpPr/>
          <p:nvPr/>
        </p:nvSpPr>
        <p:spPr>
          <a:xfrm>
            <a:off x="259260" y="4202796"/>
            <a:ext cx="2368523" cy="2394556"/>
          </a:xfrm>
          <a:prstGeom prst="wedgeRoundRectCallout">
            <a:avLst>
              <a:gd name="adj1" fmla="val 43645"/>
              <a:gd name="adj2" fmla="val -76238"/>
              <a:gd name="adj3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ГРУППИРОВКА РАСХОДНЫХ ОБЯЗАТЕЛЬСТВ ПО РАЗДЕЛАМ Общие государственные вопросы, национальная безопасность и правоохранительная деятельность, национальная экономика, жилищно-коммунальное хозяйство, охрана окружающей среды, образование, культура, кинематография, физическая культура и спорт, сми, обслуживание государственного и муниципального долга </a:t>
            </a:r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428A382E-BF90-4CB3-9927-B9F7D978FBC5}"/>
              </a:ext>
            </a:extLst>
          </p:cNvPr>
          <p:cNvSpPr/>
          <p:nvPr/>
        </p:nvSpPr>
        <p:spPr>
          <a:xfrm>
            <a:off x="7164288" y="1245039"/>
            <a:ext cx="1800200" cy="2046069"/>
          </a:xfrm>
          <a:prstGeom prst="wedgeRoundRectCallout">
            <a:avLst>
              <a:gd name="adj1" fmla="val -28767"/>
              <a:gd name="adj2" fmla="val 61980"/>
              <a:gd name="adj3" fmla="val 16667"/>
            </a:avLst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ПОКАЗАТЕЛИ ПРИВЕДЕНИЯ Численность и половозрастной состав населения, количество объектов культурного наследия, протяженность дорог, площадь муниципального жилищного фонда, протяженность улиц, проездов, набережных и т.д. </a:t>
            </a:r>
          </a:p>
        </p:txBody>
      </p:sp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AF91C5F8-6413-43FB-ADBE-9C249CB3B09D}"/>
              </a:ext>
            </a:extLst>
          </p:cNvPr>
          <p:cNvSpPr/>
          <p:nvPr/>
        </p:nvSpPr>
        <p:spPr>
          <a:xfrm>
            <a:off x="7100020" y="4598228"/>
            <a:ext cx="1864468" cy="1639083"/>
          </a:xfrm>
          <a:prstGeom prst="wedgeRoundRectCallout">
            <a:avLst>
              <a:gd name="adj1" fmla="val -39545"/>
              <a:gd name="adj2" fmla="val -66396"/>
              <a:gd name="adj3" fmla="val 16667"/>
            </a:avLst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КОЭФФИЦИЕНТЫ УДОРОЖАНИЯ Масштаб, расселение, размещение населенных пунктов, стоимость теплоэнергии, стоимость жилья за 1 </a:t>
            </a:r>
            <a:r>
              <a:rPr lang="ru-RU" sz="1000" i="1" dirty="0" err="1">
                <a:solidFill>
                  <a:schemeClr val="tx1"/>
                </a:solidFill>
              </a:rPr>
              <a:t>кв.м</a:t>
            </a:r>
            <a:r>
              <a:rPr lang="ru-RU" sz="1000" i="1" dirty="0">
                <a:solidFill>
                  <a:schemeClr val="tx1"/>
                </a:solidFill>
              </a:rPr>
              <a:t>. к среднему по группе, рост оборота субъектов малого предпринимательства и т.д.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CEDD3C1-D375-499D-B496-471A39A545DC}"/>
              </a:ext>
            </a:extLst>
          </p:cNvPr>
          <p:cNvSpPr/>
          <p:nvPr/>
        </p:nvSpPr>
        <p:spPr>
          <a:xfrm>
            <a:off x="4139951" y="3291108"/>
            <a:ext cx="1584176" cy="1067870"/>
          </a:xfrm>
          <a:prstGeom prst="roundRect">
            <a:avLst>
              <a:gd name="adj" fmla="val 21964"/>
            </a:avLst>
          </a:prstGeom>
          <a:noFill/>
          <a:ln w="76200">
            <a:gradFill>
              <a:gsLst>
                <a:gs pos="5000">
                  <a:schemeClr val="accent2">
                    <a:lumMod val="75000"/>
                  </a:schemeClr>
                </a:gs>
                <a:gs pos="32000">
                  <a:schemeClr val="accent3">
                    <a:lumMod val="75000"/>
                  </a:schemeClr>
                </a:gs>
                <a:gs pos="55000">
                  <a:schemeClr val="accent4">
                    <a:lumMod val="75000"/>
                  </a:schemeClr>
                </a:gs>
                <a:gs pos="95000">
                  <a:schemeClr val="accent6">
                    <a:lumMod val="75000"/>
                  </a:schemeClr>
                </a:gs>
                <a:gs pos="78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подходы методики</a:t>
            </a:r>
          </a:p>
        </p:txBody>
      </p:sp>
    </p:spTree>
    <p:extLst>
      <p:ext uri="{BB962C8B-B14F-4D97-AF65-F5344CB8AC3E}">
        <p14:creationId xmlns:p14="http://schemas.microsoft.com/office/powerpoint/2010/main" val="449441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1008111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Современные подходы </a:t>
            </a:r>
            <a:br>
              <a:rPr lang="ru-RU" sz="3200" b="1" i="1" dirty="0"/>
            </a:br>
            <a:r>
              <a:rPr lang="ru-RU" sz="3200" b="1" i="1" dirty="0"/>
              <a:t>к формированию бюджетов: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784976" cy="5544615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800" b="1" i="1" dirty="0">
                <a:solidFill>
                  <a:schemeClr val="tx1"/>
                </a:solidFill>
              </a:rPr>
              <a:t>Инициативное </a:t>
            </a:r>
          </a:p>
          <a:p>
            <a:pPr algn="l"/>
            <a:r>
              <a:rPr lang="ru-RU" sz="2400" b="1" i="1" dirty="0">
                <a:solidFill>
                  <a:schemeClr val="tx1"/>
                </a:solidFill>
              </a:rPr>
              <a:t>бюджетирование</a:t>
            </a:r>
            <a:endParaRPr lang="ru-RU" altLang="ru-RU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C58105A7-1CF0-48EC-ACAA-5127248108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9105406"/>
              </p:ext>
            </p:extLst>
          </p:nvPr>
        </p:nvGraphicFramePr>
        <p:xfrm>
          <a:off x="467544" y="2348880"/>
          <a:ext cx="5256584" cy="3960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F704D66D-ECC9-4C6C-B0EE-FDB2F9161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4761088"/>
              </p:ext>
            </p:extLst>
          </p:nvPr>
        </p:nvGraphicFramePr>
        <p:xfrm>
          <a:off x="5220072" y="1844823"/>
          <a:ext cx="3637660" cy="446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31579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AF5E038-1406-4789-B292-6FF8352AFC14}"/>
              </a:ext>
            </a:extLst>
          </p:cNvPr>
          <p:cNvPicPr/>
          <p:nvPr/>
        </p:nvPicPr>
        <p:blipFill rotWithShape="1">
          <a:blip r:embed="rId2"/>
          <a:srcRect l="26828" t="17448" r="31007" b="30929"/>
          <a:stretch/>
        </p:blipFill>
        <p:spPr bwMode="auto">
          <a:xfrm>
            <a:off x="179512" y="665410"/>
            <a:ext cx="6336704" cy="58599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8F8D47F-1711-4511-8190-EC31960099B1}"/>
              </a:ext>
            </a:extLst>
          </p:cNvPr>
          <p:cNvSpPr/>
          <p:nvPr/>
        </p:nvSpPr>
        <p:spPr>
          <a:xfrm>
            <a:off x="3923929" y="4132265"/>
            <a:ext cx="2160241" cy="2367889"/>
          </a:xfrm>
          <a:prstGeom prst="roundRect">
            <a:avLst/>
          </a:prstGeom>
          <a:gradFill>
            <a:gsLst>
              <a:gs pos="19000">
                <a:schemeClr val="bg1"/>
              </a:gs>
              <a:gs pos="75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 муниципального района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C1F5B38-3F3D-4A84-B2B2-66CB77E1D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D9E230C-C650-4D49-93FF-57E549406707}"/>
              </a:ext>
            </a:extLst>
          </p:cNvPr>
          <p:cNvSpPr/>
          <p:nvPr/>
        </p:nvSpPr>
        <p:spPr>
          <a:xfrm>
            <a:off x="6120174" y="3472406"/>
            <a:ext cx="2916322" cy="3027748"/>
          </a:xfrm>
          <a:prstGeom prst="roundRect">
            <a:avLst/>
          </a:prstGeom>
          <a:gradFill>
            <a:gsLst>
              <a:gs pos="19000">
                <a:schemeClr val="bg1"/>
              </a:gs>
              <a:gs pos="75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90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Бюджеты 10 поселений: </a:t>
            </a:r>
            <a:r>
              <a:rPr lang="ru-RU" sz="1400" dirty="0" err="1">
                <a:solidFill>
                  <a:schemeClr val="tx1"/>
                </a:solidFill>
              </a:rPr>
              <a:t>р.п.Д.Константиново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Белозеровский</a:t>
            </a:r>
            <a:r>
              <a:rPr lang="ru-RU" sz="1400" dirty="0">
                <a:solidFill>
                  <a:schemeClr val="tx1"/>
                </a:solidFill>
              </a:rPr>
              <a:t> с/с,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Богоявленский с/с,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Дубравский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Кужутский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Малопицкий</a:t>
            </a:r>
            <a:r>
              <a:rPr lang="ru-RU" sz="1400" dirty="0">
                <a:solidFill>
                  <a:schemeClr val="tx1"/>
                </a:solidFill>
              </a:rPr>
              <a:t> с/с,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Нижегородский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Сарлейский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Суроватихинский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Тепелевский</a:t>
            </a:r>
            <a:r>
              <a:rPr lang="ru-RU" sz="1400" dirty="0">
                <a:solidFill>
                  <a:schemeClr val="tx1"/>
                </a:solidFill>
              </a:rPr>
              <a:t> с/с</a:t>
            </a:r>
          </a:p>
        </p:txBody>
      </p:sp>
      <p:sp>
        <p:nvSpPr>
          <p:cNvPr id="25" name="Стрелка вправо с вырезом 2">
            <a:extLst>
              <a:ext uri="{FF2B5EF4-FFF2-40B4-BE49-F238E27FC236}">
                <a16:creationId xmlns:a16="http://schemas.microsoft.com/office/drawing/2014/main" id="{E6E6D460-1607-4A08-A300-E7334A50144F}"/>
              </a:ext>
            </a:extLst>
          </p:cNvPr>
          <p:cNvSpPr/>
          <p:nvPr/>
        </p:nvSpPr>
        <p:spPr>
          <a:xfrm rot="5400000">
            <a:off x="4645525" y="2657616"/>
            <a:ext cx="2293960" cy="655338"/>
          </a:xfrm>
          <a:prstGeom prst="notchedRightArrow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D9714A8B-F05C-4B39-B848-AEE33FAD063C}"/>
              </a:ext>
            </a:extLst>
          </p:cNvPr>
          <p:cNvSpPr/>
          <p:nvPr/>
        </p:nvSpPr>
        <p:spPr>
          <a:xfrm>
            <a:off x="7972346" y="6284130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Стрелка вправо с вырезом 9">
            <a:extLst>
              <a:ext uri="{FF2B5EF4-FFF2-40B4-BE49-F238E27FC236}">
                <a16:creationId xmlns:a16="http://schemas.microsoft.com/office/drawing/2014/main" id="{89F4561A-5750-40BD-820D-10753C243925}"/>
              </a:ext>
            </a:extLst>
          </p:cNvPr>
          <p:cNvSpPr/>
          <p:nvPr/>
        </p:nvSpPr>
        <p:spPr>
          <a:xfrm rot="5400000">
            <a:off x="6558606" y="2990167"/>
            <a:ext cx="1052820" cy="648072"/>
          </a:xfrm>
          <a:prstGeom prst="notchedRightArrow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99288DBA-AF74-4B55-8977-C66048C2D6F4}"/>
              </a:ext>
            </a:extLst>
          </p:cNvPr>
          <p:cNvSpPr/>
          <p:nvPr/>
        </p:nvSpPr>
        <p:spPr>
          <a:xfrm>
            <a:off x="4572000" y="1654928"/>
            <a:ext cx="4526240" cy="1481311"/>
          </a:xfrm>
          <a:prstGeom prst="roundRect">
            <a:avLst/>
          </a:prstGeom>
          <a:gradFill>
            <a:gsLst>
              <a:gs pos="19000">
                <a:schemeClr val="bg1"/>
              </a:gs>
              <a:gs pos="73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Консолидированный бюджет </a:t>
            </a:r>
            <a:r>
              <a:rPr lang="ru-RU" sz="2000" b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000" b="1" dirty="0">
                <a:solidFill>
                  <a:schemeClr val="tx1"/>
                </a:solidFill>
              </a:rPr>
              <a:t> муниципального района</a:t>
            </a:r>
          </a:p>
        </p:txBody>
      </p:sp>
      <p:sp>
        <p:nvSpPr>
          <p:cNvPr id="29" name="Стрелка вправо с вырезом 2">
            <a:extLst>
              <a:ext uri="{FF2B5EF4-FFF2-40B4-BE49-F238E27FC236}">
                <a16:creationId xmlns:a16="http://schemas.microsoft.com/office/drawing/2014/main" id="{5B0DD9A9-F252-449E-AF1E-CF5F0D700B99}"/>
              </a:ext>
            </a:extLst>
          </p:cNvPr>
          <p:cNvSpPr/>
          <p:nvPr/>
        </p:nvSpPr>
        <p:spPr>
          <a:xfrm rot="5400000">
            <a:off x="5917800" y="1138394"/>
            <a:ext cx="1052820" cy="648072"/>
          </a:xfrm>
          <a:prstGeom prst="notchedRightArrow">
            <a:avLst>
              <a:gd name="adj1" fmla="val 50000"/>
              <a:gd name="adj2" fmla="val 53761"/>
            </a:avLst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E6FC575-5261-403B-B356-E2C9658B5A43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928992" cy="1080120"/>
          </a:xfrm>
          <a:prstGeom prst="rect">
            <a:avLst/>
          </a:prstGeom>
          <a:gradFill rotWithShape="1"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/>
              <a:t>Из чего состоит бюджетная система </a:t>
            </a:r>
            <a:r>
              <a:rPr lang="ru-RU" sz="2800" b="1" i="1" dirty="0"/>
              <a:t>Дальнеконстантиновского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3577449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99C7D52-51B1-4016-85DF-3907846079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" t="12201" r="1587" b="11259"/>
          <a:stretch/>
        </p:blipFill>
        <p:spPr bwMode="auto">
          <a:xfrm>
            <a:off x="251520" y="839804"/>
            <a:ext cx="8640959" cy="57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6">
            <a:extLst>
              <a:ext uri="{FF2B5EF4-FFF2-40B4-BE49-F238E27FC236}">
                <a16:creationId xmlns:a16="http://schemas.microsoft.com/office/drawing/2014/main" id="{D7D86848-2A41-4898-8DE6-04926274F346}"/>
              </a:ext>
            </a:extLst>
          </p:cNvPr>
          <p:cNvSpPr/>
          <p:nvPr/>
        </p:nvSpPr>
        <p:spPr>
          <a:xfrm>
            <a:off x="4202357" y="1238330"/>
            <a:ext cx="4762129" cy="54692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2">
            <a:extLst>
              <a:ext uri="{FF2B5EF4-FFF2-40B4-BE49-F238E27FC236}">
                <a16:creationId xmlns:a16="http://schemas.microsoft.com/office/drawing/2014/main" id="{6B6AB8BF-E477-4360-9B22-90D4E68E1BBE}"/>
              </a:ext>
            </a:extLst>
          </p:cNvPr>
          <p:cNvSpPr/>
          <p:nvPr/>
        </p:nvSpPr>
        <p:spPr>
          <a:xfrm>
            <a:off x="1198186" y="5006292"/>
            <a:ext cx="7766298" cy="696247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869 млн. рублей</a:t>
            </a:r>
            <a:r>
              <a:rPr lang="ru-RU" sz="1400" i="1" dirty="0">
                <a:solidFill>
                  <a:schemeClr val="tx1"/>
                </a:solidFill>
              </a:rPr>
              <a:t>(оценка)</a:t>
            </a:r>
            <a:endParaRPr lang="ru-RU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A7E411D9-24E3-476E-9199-CE99EB82B74A}"/>
              </a:ext>
            </a:extLst>
          </p:cNvPr>
          <p:cNvSpPr/>
          <p:nvPr/>
        </p:nvSpPr>
        <p:spPr>
          <a:xfrm>
            <a:off x="575558" y="5799763"/>
            <a:ext cx="8352924" cy="555000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25 ( казенные – 2, бюджетные – 11, автономные -12)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29AEA91-C3BA-46C7-A28A-54F661374D3B}"/>
              </a:ext>
            </a:extLst>
          </p:cNvPr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2" name="Рисунок 1">
            <a:extLst>
              <a:ext uri="{FF2B5EF4-FFF2-40B4-BE49-F238E27FC236}">
                <a16:creationId xmlns:a16="http://schemas.microsoft.com/office/drawing/2014/main" id="{0F918F50-7C2E-40F7-8FDC-75A8E63F2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EC65780-7277-4E55-A6E2-29DE6541E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08C3C8CF-811A-4209-A9E9-442341414289}"/>
              </a:ext>
            </a:extLst>
          </p:cNvPr>
          <p:cNvSpPr txBox="1">
            <a:spLocks/>
          </p:cNvSpPr>
          <p:nvPr/>
        </p:nvSpPr>
        <p:spPr>
          <a:xfrm>
            <a:off x="107504" y="274638"/>
            <a:ext cx="8928992" cy="850106"/>
          </a:xfrm>
          <a:prstGeom prst="rect">
            <a:avLst/>
          </a:prstGeom>
          <a:gradFill rotWithShape="1"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/>
              <a:t>Какие показатели характеризуют </a:t>
            </a:r>
            <a:br>
              <a:rPr lang="ru-RU" sz="3200" b="1" i="1" dirty="0"/>
            </a:br>
            <a:r>
              <a:rPr lang="ru-RU" sz="3200" b="1" i="1" dirty="0"/>
              <a:t>наш район в 202</a:t>
            </a:r>
            <a:r>
              <a:rPr lang="en-US" sz="3200" b="1" i="1" dirty="0"/>
              <a:t>1</a:t>
            </a:r>
            <a:r>
              <a:rPr lang="ru-RU" sz="3200" b="1" i="1" dirty="0"/>
              <a:t> году</a:t>
            </a:r>
            <a:endParaRPr lang="ru-RU" sz="2200" i="1" dirty="0"/>
          </a:p>
        </p:txBody>
      </p:sp>
      <p:sp>
        <p:nvSpPr>
          <p:cNvPr id="23" name="Скругленный прямоугольник 10">
            <a:extLst>
              <a:ext uri="{FF2B5EF4-FFF2-40B4-BE49-F238E27FC236}">
                <a16:creationId xmlns:a16="http://schemas.microsoft.com/office/drawing/2014/main" id="{62E8535B-1188-4CC4-8D15-B90309A79634}"/>
              </a:ext>
            </a:extLst>
          </p:cNvPr>
          <p:cNvSpPr/>
          <p:nvPr/>
        </p:nvSpPr>
        <p:spPr>
          <a:xfrm>
            <a:off x="3779913" y="2684026"/>
            <a:ext cx="5256582" cy="1449540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700" dirty="0">
                <a:solidFill>
                  <a:schemeClr val="tx1"/>
                </a:solidFill>
              </a:rPr>
              <a:t>Уровень валового продукта – 3.989,3 </a:t>
            </a:r>
            <a:r>
              <a:rPr lang="ru-RU" sz="1700" dirty="0" err="1">
                <a:solidFill>
                  <a:schemeClr val="tx1"/>
                </a:solidFill>
              </a:rPr>
              <a:t>млн.руб</a:t>
            </a:r>
            <a:r>
              <a:rPr lang="ru-RU" sz="1700" dirty="0">
                <a:solidFill>
                  <a:schemeClr val="tx1"/>
                </a:solidFill>
              </a:rPr>
              <a:t>. </a:t>
            </a:r>
            <a:r>
              <a:rPr lang="ru-RU" sz="1200" i="1" dirty="0">
                <a:solidFill>
                  <a:schemeClr val="tx1"/>
                </a:solidFill>
              </a:rPr>
              <a:t>(оценка)</a:t>
            </a:r>
            <a:endParaRPr lang="ru-RU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400" b="1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</a:rPr>
              <a:t>(Валовый продукт - </a:t>
            </a:r>
            <a:r>
              <a:rPr lang="ru-RU" sz="1400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</a:rPr>
              <a:t>о</a:t>
            </a:r>
            <a:r>
              <a:rPr lang="ru-RU" sz="1400" b="0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</a:rPr>
              <a:t>бобщающий показатель экономической деятельности района, характеризующий процесс производства товаров и услуг. Является основным показателем экономического развития района.)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11">
            <a:extLst>
              <a:ext uri="{FF2B5EF4-FFF2-40B4-BE49-F238E27FC236}">
                <a16:creationId xmlns:a16="http://schemas.microsoft.com/office/drawing/2014/main" id="{01489183-7ED5-4740-8982-76A33F0FD4EA}"/>
              </a:ext>
            </a:extLst>
          </p:cNvPr>
          <p:cNvSpPr/>
          <p:nvPr/>
        </p:nvSpPr>
        <p:spPr>
          <a:xfrm>
            <a:off x="3563889" y="4224847"/>
            <a:ext cx="5400596" cy="681189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31.110,2 рублей </a:t>
            </a:r>
            <a:r>
              <a:rPr lang="ru-RU" sz="1400" i="1" dirty="0">
                <a:solidFill>
                  <a:schemeClr val="tx1"/>
                </a:solidFill>
              </a:rPr>
              <a:t>(оценка)</a:t>
            </a:r>
            <a:endParaRPr lang="ru-RU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9">
            <a:extLst>
              <a:ext uri="{FF2B5EF4-FFF2-40B4-BE49-F238E27FC236}">
                <a16:creationId xmlns:a16="http://schemas.microsoft.com/office/drawing/2014/main" id="{07D4A5BA-A45E-4834-8090-84319233D498}"/>
              </a:ext>
            </a:extLst>
          </p:cNvPr>
          <p:cNvSpPr/>
          <p:nvPr/>
        </p:nvSpPr>
        <p:spPr>
          <a:xfrm>
            <a:off x="3986244" y="1885509"/>
            <a:ext cx="4978241" cy="730377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на 01.01.2021 – 20.124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33169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883713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052263"/>
              </p:ext>
            </p:extLst>
          </p:nvPr>
        </p:nvGraphicFramePr>
        <p:xfrm>
          <a:off x="107504" y="1332000"/>
          <a:ext cx="4536000" cy="2241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01705"/>
              </p:ext>
            </p:extLst>
          </p:nvPr>
        </p:nvGraphicFramePr>
        <p:xfrm>
          <a:off x="4572000" y="1158352"/>
          <a:ext cx="4320480" cy="2414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012781"/>
              </p:ext>
            </p:extLst>
          </p:nvPr>
        </p:nvGraphicFramePr>
        <p:xfrm>
          <a:off x="107504" y="3717031"/>
          <a:ext cx="4536000" cy="2990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3891372"/>
              </p:ext>
            </p:extLst>
          </p:nvPr>
        </p:nvGraphicFramePr>
        <p:xfrm>
          <a:off x="4643504" y="3573017"/>
          <a:ext cx="4248976" cy="2702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17205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800" b="1" i="1" dirty="0"/>
            </a:br>
            <a:r>
              <a:rPr lang="ru-RU" sz="2800" b="1" i="1" dirty="0"/>
              <a:t>Основные параметры бюджетного планирования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  <a:br>
              <a:rPr lang="ru-RU" sz="3200" b="1" i="1" dirty="0"/>
            </a:br>
            <a:endParaRPr lang="ru-RU" sz="3200" b="1" i="1" dirty="0"/>
          </a:p>
        </p:txBody>
      </p:sp>
      <p:sp>
        <p:nvSpPr>
          <p:cNvPr id="3" name="Овал 2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647448B-9233-459D-B0D8-300ED25F18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1765507"/>
              </p:ext>
            </p:extLst>
          </p:nvPr>
        </p:nvGraphicFramePr>
        <p:xfrm>
          <a:off x="179512" y="1600200"/>
          <a:ext cx="864096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0546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0090" y="188640"/>
            <a:ext cx="8744398" cy="1080120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i="1" dirty="0"/>
              <a:t>Сколько доходов поступает в бюджет  муниципального района</a:t>
            </a:r>
          </a:p>
        </p:txBody>
      </p:sp>
      <p:sp>
        <p:nvSpPr>
          <p:cNvPr id="3" name="Овал 2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91607794"/>
              </p:ext>
            </p:extLst>
          </p:nvPr>
        </p:nvGraphicFramePr>
        <p:xfrm>
          <a:off x="179512" y="1412776"/>
          <a:ext cx="885698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642463" y="4646358"/>
            <a:ext cx="975444" cy="863016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42,6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84044" y="4474655"/>
            <a:ext cx="1193613" cy="1173879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50,4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59957" y="4559378"/>
            <a:ext cx="1051012" cy="1089158"/>
          </a:xfrm>
          <a:prstGeom prst="roundRect">
            <a:avLst/>
          </a:prstGeom>
          <a:pattFill prst="dk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46,4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2B08A24C-1F77-47D8-A38F-C5D855E9A924}"/>
              </a:ext>
            </a:extLst>
          </p:cNvPr>
          <p:cNvSpPr/>
          <p:nvPr/>
        </p:nvSpPr>
        <p:spPr>
          <a:xfrm>
            <a:off x="4583598" y="4539373"/>
            <a:ext cx="1133033" cy="110039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46,9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EA2B1C07-9EEE-4010-826F-9B1E43788537}"/>
              </a:ext>
            </a:extLst>
          </p:cNvPr>
          <p:cNvSpPr/>
          <p:nvPr/>
        </p:nvSpPr>
        <p:spPr>
          <a:xfrm>
            <a:off x="7637686" y="4646358"/>
            <a:ext cx="1051012" cy="1002177"/>
          </a:xfrm>
          <a:prstGeom prst="roundRect">
            <a:avLst/>
          </a:prstGeom>
          <a:pattFill prst="dk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44,2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Скругленный прямоугольник 6">
            <a:extLst>
              <a:ext uri="{FF2B5EF4-FFF2-40B4-BE49-F238E27FC236}">
                <a16:creationId xmlns:a16="http://schemas.microsoft.com/office/drawing/2014/main" id="{50DB8A16-2A78-45A1-8AED-914C53460961}"/>
              </a:ext>
            </a:extLst>
          </p:cNvPr>
          <p:cNvSpPr/>
          <p:nvPr/>
        </p:nvSpPr>
        <p:spPr>
          <a:xfrm>
            <a:off x="211399" y="4311316"/>
            <a:ext cx="8744398" cy="1512168"/>
          </a:xfrm>
          <a:prstGeom prst="round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В РАСЧЕТЕ </a:t>
            </a:r>
          </a:p>
          <a:p>
            <a:r>
              <a:rPr lang="ru-RU" b="1" dirty="0">
                <a:solidFill>
                  <a:schemeClr val="tx1"/>
                </a:solidFill>
              </a:rPr>
              <a:t>       НА </a:t>
            </a:r>
          </a:p>
          <a:p>
            <a:r>
              <a:rPr lang="ru-RU" b="1" dirty="0">
                <a:solidFill>
                  <a:schemeClr val="tx1"/>
                </a:solidFill>
              </a:rPr>
              <a:t>1 ЖИТЕЛЯ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283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0239"/>
            <a:ext cx="8229600" cy="974505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100" b="1" i="1" dirty="0"/>
            </a:br>
            <a:r>
              <a:rPr lang="ru-RU" sz="3100" b="1" i="1" dirty="0"/>
              <a:t>Из каких поступлений формируется бюджет муниципального района</a:t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035191"/>
              </p:ext>
            </p:extLst>
          </p:nvPr>
        </p:nvGraphicFramePr>
        <p:xfrm>
          <a:off x="251520" y="1600200"/>
          <a:ext cx="8712968" cy="489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F1B419-5305-4092-877E-22B8E0961C24}"/>
              </a:ext>
            </a:extLst>
          </p:cNvPr>
          <p:cNvSpPr/>
          <p:nvPr/>
        </p:nvSpPr>
        <p:spPr>
          <a:xfrm>
            <a:off x="7524328" y="1196752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8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18" y="116632"/>
            <a:ext cx="8802570" cy="549975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200" b="1" i="1" dirty="0"/>
            </a:br>
            <a:r>
              <a:rPr lang="ru-RU" sz="3200" b="1" i="1" dirty="0"/>
              <a:t>Налоговые доходы </a:t>
            </a:r>
            <a:br>
              <a:rPr lang="ru-RU" sz="3200" b="1" i="1" dirty="0"/>
            </a:br>
            <a:r>
              <a:rPr lang="ru-RU" sz="3200" b="1" i="1" dirty="0"/>
              <a:t>                  </a:t>
            </a: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116392"/>
              </p:ext>
            </p:extLst>
          </p:nvPr>
        </p:nvGraphicFramePr>
        <p:xfrm>
          <a:off x="161918" y="666607"/>
          <a:ext cx="8903804" cy="5956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086309" y="2561831"/>
            <a:ext cx="2633993" cy="57606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НПА области, НПА района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1918" y="818289"/>
            <a:ext cx="5160832" cy="1424483"/>
          </a:xfrm>
          <a:prstGeom prst="roundRect">
            <a:avLst/>
          </a:prstGeom>
          <a:pattFill prst="pct50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Формирование прогноза доходов на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2022 год и на плановый период 2023, 2024 годов произведено с учётом: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1037923" y="2139370"/>
            <a:ext cx="530145" cy="31477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400000">
            <a:off x="4295621" y="2086709"/>
            <a:ext cx="530145" cy="31477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2810DE2-D38E-404A-9FC1-F25A4039E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14308"/>
              </p:ext>
            </p:extLst>
          </p:nvPr>
        </p:nvGraphicFramePr>
        <p:xfrm>
          <a:off x="4932040" y="1124744"/>
          <a:ext cx="4027430" cy="735325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391000">
                  <a:extLst>
                    <a:ext uri="{9D8B030D-6E8A-4147-A177-3AD203B41FA5}">
                      <a16:colId xmlns:a16="http://schemas.microsoft.com/office/drawing/2014/main" val="3114892866"/>
                    </a:ext>
                  </a:extLst>
                </a:gridCol>
                <a:gridCol w="1423349">
                  <a:extLst>
                    <a:ext uri="{9D8B030D-6E8A-4147-A177-3AD203B41FA5}">
                      <a16:colId xmlns:a16="http://schemas.microsoft.com/office/drawing/2014/main" val="3562261229"/>
                    </a:ext>
                  </a:extLst>
                </a:gridCol>
                <a:gridCol w="1213081">
                  <a:extLst>
                    <a:ext uri="{9D8B030D-6E8A-4147-A177-3AD203B41FA5}">
                      <a16:colId xmlns:a16="http://schemas.microsoft.com/office/drawing/2014/main" val="152276723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2022г.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2023г.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2024г.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0539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260 262,7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276 830,7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294 253,4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73923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C23FEC4-833B-44E0-B725-7FC88164A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337656"/>
              </p:ext>
            </p:extLst>
          </p:nvPr>
        </p:nvGraphicFramePr>
        <p:xfrm>
          <a:off x="4298259" y="3933056"/>
          <a:ext cx="4229100" cy="26900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46500599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24793022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565282077"/>
                    </a:ext>
                  </a:extLst>
                </a:gridCol>
              </a:tblGrid>
              <a:tr h="384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2022г.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2023г.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2024г.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79441"/>
                  </a:ext>
                </a:extLst>
              </a:tr>
              <a:tr h="384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234 145,5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249 521,9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265 909,8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262004"/>
                  </a:ext>
                </a:extLst>
              </a:tr>
              <a:tr h="384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3 472,4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3 290,9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3 111,0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616692"/>
                  </a:ext>
                </a:extLst>
              </a:tr>
              <a:tr h="384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3 153,5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3 383,7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3 630,7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700352"/>
                  </a:ext>
                </a:extLst>
              </a:tr>
              <a:tr h="384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12 436,3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13 381,5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14 144,2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733618"/>
                  </a:ext>
                </a:extLst>
              </a:tr>
              <a:tr h="384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4 159,5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4 246,8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4 331,8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111931"/>
                  </a:ext>
                </a:extLst>
              </a:tr>
              <a:tr h="384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2 895,5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3 005,9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3 125,9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30902"/>
                  </a:ext>
                </a:extLst>
              </a:tr>
            </a:tbl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B2F2B4C5-B6AD-47B0-B6BF-524A6F8BFC2C}"/>
              </a:ext>
            </a:extLst>
          </p:cNvPr>
          <p:cNvSpPr/>
          <p:nvPr/>
        </p:nvSpPr>
        <p:spPr>
          <a:xfrm>
            <a:off x="8100392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694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576064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 зачисляются налоги на территории области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269181"/>
              </p:ext>
            </p:extLst>
          </p:nvPr>
        </p:nvGraphicFramePr>
        <p:xfrm>
          <a:off x="107504" y="862779"/>
          <a:ext cx="8928991" cy="578204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86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32751949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25919397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3149892392"/>
                    </a:ext>
                  </a:extLst>
                </a:gridCol>
              </a:tblGrid>
              <a:tr h="20826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Налоги и сборы, установленные законодательством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Уровни 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Область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Городской округ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u="none" strike="noStrike" dirty="0">
                          <a:effectLst/>
                        </a:rPr>
                        <a:t>Муниципальный район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Муниципальный округ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Городские и сельские</a:t>
                      </a:r>
                      <a:r>
                        <a:rPr lang="ru-RU" sz="1000" b="1" u="none" strike="noStrike" baseline="0" dirty="0">
                          <a:effectLst/>
                        </a:rPr>
                        <a:t> поселения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38"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effectLst/>
                        </a:rPr>
                        <a:t>Федеральные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1. Налог на прибыль организаций по ставке, установленной для субъектов РФ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-</a:t>
                      </a:r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2. Акцизы,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спиртосодержащую продукцию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«крепкий» алкоголь (свыше 9%)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r>
                        <a:rPr lang="en-US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алкогольную продукцию (пиво, вина шампанские)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доходы от уплаты акцизов на нефтепродукты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3. Налог на доходы физических лиц (по единым нормативам)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18%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4. Налоги со специальными налоговыми режимами,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сельскохозяйственный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налог на профессиональный доход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63%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85797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Налог на добычу общераспространенных полезных ископаемых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Сборы за пользование объектами животного мира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7. Государственная пошлина (в зависимости от установленных полномочий)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4420"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8.Государственная пошлина при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предоствлении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услуг в МФЦ</a:t>
                      </a: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720512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Региональные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организаций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Транспортный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Местные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физических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5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Земельный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8172400" y="6398187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06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/>
              <a:t>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595568"/>
              </p:ext>
            </p:extLst>
          </p:nvPr>
        </p:nvGraphicFramePr>
        <p:xfrm>
          <a:off x="1331640" y="1844824"/>
          <a:ext cx="770485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8028384" y="6314914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1A0450BD-E118-482A-A74C-D467F2BA44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927520"/>
              </p:ext>
            </p:extLst>
          </p:nvPr>
        </p:nvGraphicFramePr>
        <p:xfrm>
          <a:off x="0" y="4797152"/>
          <a:ext cx="4572000" cy="1864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ADA247C-BF79-450A-9D64-1567043FE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676695"/>
              </p:ext>
            </p:extLst>
          </p:nvPr>
        </p:nvGraphicFramePr>
        <p:xfrm>
          <a:off x="251520" y="836713"/>
          <a:ext cx="7344815" cy="4032449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3486933">
                  <a:extLst>
                    <a:ext uri="{9D8B030D-6E8A-4147-A177-3AD203B41FA5}">
                      <a16:colId xmlns:a16="http://schemas.microsoft.com/office/drawing/2014/main" val="648777398"/>
                    </a:ext>
                  </a:extLst>
                </a:gridCol>
                <a:gridCol w="1335421">
                  <a:extLst>
                    <a:ext uri="{9D8B030D-6E8A-4147-A177-3AD203B41FA5}">
                      <a16:colId xmlns:a16="http://schemas.microsoft.com/office/drawing/2014/main" val="1505427399"/>
                    </a:ext>
                  </a:extLst>
                </a:gridCol>
                <a:gridCol w="1261231">
                  <a:extLst>
                    <a:ext uri="{9D8B030D-6E8A-4147-A177-3AD203B41FA5}">
                      <a16:colId xmlns:a16="http://schemas.microsoft.com/office/drawing/2014/main" val="317023521"/>
                    </a:ext>
                  </a:extLst>
                </a:gridCol>
                <a:gridCol w="1261230">
                  <a:extLst>
                    <a:ext uri="{9D8B030D-6E8A-4147-A177-3AD203B41FA5}">
                      <a16:colId xmlns:a16="http://schemas.microsoft.com/office/drawing/2014/main" val="1907322863"/>
                    </a:ext>
                  </a:extLst>
                </a:gridCol>
              </a:tblGrid>
              <a:tr h="5404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effectLst/>
                        </a:rPr>
                        <a:t>Всего,</a:t>
                      </a:r>
                      <a:r>
                        <a:rPr lang="ru-RU" sz="2000" b="1" u="none" strike="noStrike" dirty="0">
                          <a:effectLst/>
                        </a:rPr>
                        <a:t> </a:t>
                      </a:r>
                      <a:r>
                        <a:rPr lang="ru-RU" sz="2000" b="0" u="none" strike="noStrike" dirty="0" err="1">
                          <a:effectLst/>
                        </a:rPr>
                        <a:t>тыс.руб</a:t>
                      </a:r>
                      <a:r>
                        <a:rPr lang="ru-RU" sz="2000" b="0" u="none" strike="noStrike" dirty="0">
                          <a:effectLst/>
                        </a:rPr>
                        <a:t>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2022г.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2023г.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2024г.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78716878"/>
                  </a:ext>
                </a:extLst>
              </a:tr>
              <a:tr h="4078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22 018,2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21 159,2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20 449,5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16926858"/>
                  </a:ext>
                </a:extLst>
              </a:tr>
              <a:tr h="636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использования муниципального имущества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8 739,6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9 078,7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9 441,8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049072"/>
                  </a:ext>
                </a:extLst>
              </a:tr>
              <a:tr h="5404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Платежи при пользовании природными ресурсами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270,1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280,9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292,1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462734"/>
                  </a:ext>
                </a:extLst>
              </a:tr>
              <a:tr h="8054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оказания платных работ (услуг) и компенсации затрат государства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325,8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338,8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352,4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419574"/>
                  </a:ext>
                </a:extLst>
              </a:tr>
              <a:tr h="561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12 350,0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11 115,0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10 003,5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664314"/>
                  </a:ext>
                </a:extLst>
              </a:tr>
              <a:tr h="5404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Штрафы, санкции, возмещение ущерба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332,7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345,8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359,7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505549"/>
                  </a:ext>
                </a:extLst>
              </a:tr>
            </a:tbl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B8A3D28B-1986-464B-A260-5A9B0FB327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0915894"/>
              </p:ext>
            </p:extLst>
          </p:nvPr>
        </p:nvGraphicFramePr>
        <p:xfrm>
          <a:off x="6623720" y="620689"/>
          <a:ext cx="2880320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447653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Безвозмездные поступления от других бюджетов                      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82726"/>
              </p:ext>
            </p:extLst>
          </p:nvPr>
        </p:nvGraphicFramePr>
        <p:xfrm>
          <a:off x="107504" y="1268760"/>
          <a:ext cx="885698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2350223"/>
              </p:ext>
            </p:extLst>
          </p:nvPr>
        </p:nvGraphicFramePr>
        <p:xfrm>
          <a:off x="287015" y="63753"/>
          <a:ext cx="8856985" cy="6730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B876689-CB52-4A54-9EB0-EDDC44CB48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8751937"/>
              </p:ext>
            </p:extLst>
          </p:nvPr>
        </p:nvGraphicFramePr>
        <p:xfrm>
          <a:off x="1835696" y="776229"/>
          <a:ext cx="7200800" cy="208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7B1D213-16F2-4DD4-9CC7-9CEF3C321773}"/>
              </a:ext>
            </a:extLst>
          </p:cNvPr>
          <p:cNvSpPr/>
          <p:nvPr/>
        </p:nvSpPr>
        <p:spPr>
          <a:xfrm>
            <a:off x="1906527" y="3389428"/>
            <a:ext cx="1900685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8885F41-E65C-4FF0-A7B6-708322F4CB11}"/>
              </a:ext>
            </a:extLst>
          </p:cNvPr>
          <p:cNvSpPr/>
          <p:nvPr/>
        </p:nvSpPr>
        <p:spPr>
          <a:xfrm>
            <a:off x="3720454" y="3253121"/>
            <a:ext cx="2166884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6" name="Пузырек для мыслей: облако 15">
            <a:extLst>
              <a:ext uri="{FF2B5EF4-FFF2-40B4-BE49-F238E27FC236}">
                <a16:creationId xmlns:a16="http://schemas.microsoft.com/office/drawing/2014/main" id="{9580DB65-B158-467E-9251-1DAB7E573625}"/>
              </a:ext>
            </a:extLst>
          </p:cNvPr>
          <p:cNvSpPr/>
          <p:nvPr/>
        </p:nvSpPr>
        <p:spPr>
          <a:xfrm rot="891100">
            <a:off x="15411" y="517130"/>
            <a:ext cx="2344184" cy="2348744"/>
          </a:xfrm>
          <a:prstGeom prst="cloudCallout">
            <a:avLst>
              <a:gd name="adj1" fmla="val 76109"/>
              <a:gd name="adj2" fmla="val 3289"/>
            </a:avLst>
          </a:prstGeom>
          <a:pattFill prst="dotGrid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64ED0E4-EC32-4247-ACC8-BDADA1A2CD19}"/>
              </a:ext>
            </a:extLst>
          </p:cNvPr>
          <p:cNvSpPr/>
          <p:nvPr/>
        </p:nvSpPr>
        <p:spPr>
          <a:xfrm>
            <a:off x="7956376" y="579676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4D28525-EAEF-413D-969B-B58AEE597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173186"/>
              </p:ext>
            </p:extLst>
          </p:nvPr>
        </p:nvGraphicFramePr>
        <p:xfrm>
          <a:off x="143507" y="2830486"/>
          <a:ext cx="8784977" cy="3884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703">
                  <a:extLst>
                    <a:ext uri="{9D8B030D-6E8A-4147-A177-3AD203B41FA5}">
                      <a16:colId xmlns:a16="http://schemas.microsoft.com/office/drawing/2014/main" val="3622230176"/>
                    </a:ext>
                  </a:extLst>
                </a:gridCol>
                <a:gridCol w="1222654">
                  <a:extLst>
                    <a:ext uri="{9D8B030D-6E8A-4147-A177-3AD203B41FA5}">
                      <a16:colId xmlns:a16="http://schemas.microsoft.com/office/drawing/2014/main" val="170784915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79289367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8294001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444570955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721201154"/>
                    </a:ext>
                  </a:extLst>
                </a:gridCol>
              </a:tblGrid>
              <a:tr h="769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r>
                        <a:rPr lang="ru-RU" alt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(без установления направлений и (или) условий их использования)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94 779,8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93 938,3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109 041,2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80 880,9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79 643,8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99686718"/>
                  </a:ext>
                </a:extLst>
              </a:tr>
              <a:tr h="1230906">
                <a:tc>
                  <a:txBody>
                    <a:bodyPr/>
                    <a:lstStyle/>
                    <a:p>
                      <a:pPr algn="l"/>
                      <a:r>
                        <a:rPr lang="ru-RU" alt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r>
                        <a:rPr lang="ru-RU" alt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(на условиях </a:t>
                      </a:r>
                      <a:r>
                        <a:rPr lang="ru-RU" altLang="ru-RU" sz="1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софинансирования</a:t>
                      </a:r>
                      <a:r>
                        <a:rPr lang="ru-RU" alt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l"/>
                      <a:r>
                        <a:rPr lang="ru-RU" alt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 означает, что получатель субсидии должен за счёт собственных средств предусмотреть определенную долю финансирования)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109 048,2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138 983,8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84 559,9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101 329,7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42 052,6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76582745"/>
                  </a:ext>
                </a:extLst>
              </a:tr>
              <a:tr h="1268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(предоставляются на осуществление переданных полномочий, то есть полномочий, которые не закреплены за получателем субвенции)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368 430,0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429 665,8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457 692,1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451 898,8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451 517,4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68698056"/>
                  </a:ext>
                </a:extLst>
              </a:tr>
              <a:tr h="615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</a:t>
                      </a: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МБТ </a:t>
                      </a: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(не отнесенные к предыдущим видам)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23 911,1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74 249,1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9 669,5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1 026,5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1 334,3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32905798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8FA037FD-9E9E-4AE6-9002-D311D219149B}"/>
              </a:ext>
            </a:extLst>
          </p:cNvPr>
          <p:cNvSpPr txBox="1"/>
          <p:nvPr/>
        </p:nvSpPr>
        <p:spPr>
          <a:xfrm>
            <a:off x="179510" y="571831"/>
            <a:ext cx="21602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Безвозмездные -межбюджетные трансферты (средства), предоставляемые  одним бюджетом другому, </a:t>
            </a:r>
            <a:r>
              <a:rPr lang="ru-RU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т.ч.:</a:t>
            </a:r>
            <a:endParaRPr lang="ru-RU" sz="1600" i="1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28D3036-6710-417B-9D56-BF4F31727404}"/>
              </a:ext>
            </a:extLst>
          </p:cNvPr>
          <p:cNvSpPr/>
          <p:nvPr/>
        </p:nvSpPr>
        <p:spPr>
          <a:xfrm>
            <a:off x="8207904" y="6301777"/>
            <a:ext cx="864088" cy="49247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25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03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3" cy="915568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Особенности формирования бюджета </a:t>
            </a:r>
            <a:r>
              <a:rPr lang="ru-RU" sz="2400" b="1" i="1" dirty="0">
                <a:solidFill>
                  <a:schemeClr val="tx1"/>
                </a:solidFill>
              </a:rPr>
              <a:t>Дальнеконстантиновского муниципального района</a:t>
            </a:r>
            <a:endParaRPr lang="ru-RU" sz="2400" b="1" i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645812" y="3586485"/>
            <a:ext cx="2160240" cy="144016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Использование всех внутренних резервов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821580" y="1127181"/>
            <a:ext cx="4142530" cy="2154398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0" u="none" strike="noStrike" baseline="0" dirty="0">
                <a:solidFill>
                  <a:schemeClr val="tx1"/>
                </a:solidFill>
              </a:rPr>
              <a:t>Фонд отплаты труда рассчитан с учетом</a:t>
            </a:r>
            <a:r>
              <a:rPr lang="ru-RU" sz="1600" b="1" dirty="0">
                <a:solidFill>
                  <a:schemeClr val="tx1"/>
                </a:solidFill>
              </a:rPr>
              <a:t>:</a:t>
            </a:r>
            <a:r>
              <a:rPr lang="ru-RU" sz="1600" b="1" i="0" u="none" strike="noStrike" baseline="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600" b="1" i="0" u="none" strike="noStrike" baseline="0" dirty="0">
                <a:solidFill>
                  <a:schemeClr val="tx1"/>
                </a:solidFill>
              </a:rPr>
              <a:t>-сохранения целевых показателей заработной платы отдельных категорий работников, установленных Указами Президента РФ;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- Повышения с 01.10.2021 на 3% зарплаты «не указных» категорий работников;</a:t>
            </a:r>
            <a:endParaRPr lang="ru-RU" sz="1600" b="1" i="0" u="none" strike="noStrike" baseline="0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- Увеличения МРОТ</a:t>
            </a:r>
            <a:r>
              <a:rPr lang="ru-RU" sz="1600" b="1" i="0" u="none" strike="noStrike" baseline="0" dirty="0">
                <a:solidFill>
                  <a:schemeClr val="tx1"/>
                </a:solidFill>
              </a:rPr>
              <a:t> до 13.617 рублей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1391" y="3436219"/>
            <a:ext cx="2949776" cy="183999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Формирование расходов с учетом приоритетных (первоочередных) подходов </a:t>
            </a:r>
            <a:r>
              <a:rPr lang="ru-RU" sz="1200" b="1" dirty="0">
                <a:solidFill>
                  <a:schemeClr val="tx1"/>
                </a:solidFill>
              </a:rPr>
              <a:t> В т.ч. Адресная инвестиционная программа Нижегородской области,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Национальные и Федеральные проекты</a:t>
            </a:r>
            <a:endParaRPr lang="ru-RU" sz="1200" b="1" i="0" u="none" strike="noStrike" baseline="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2511" y="1127181"/>
            <a:ext cx="4176464" cy="213965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1600" b="1" i="0" u="none" strike="noStrike" baseline="0" dirty="0">
              <a:solidFill>
                <a:schemeClr val="tx1"/>
              </a:solidFill>
            </a:endParaRPr>
          </a:p>
          <a:p>
            <a:pPr algn="ctr"/>
            <a:r>
              <a:rPr lang="ru-RU" sz="1600" b="1" i="0" u="none" strike="noStrike" baseline="0" dirty="0">
                <a:solidFill>
                  <a:schemeClr val="tx1"/>
                </a:solidFill>
              </a:rPr>
              <a:t>В условиях распространения новой коронавирусной инфекции р</a:t>
            </a:r>
            <a:r>
              <a:rPr lang="ru-RU" sz="1600" b="1" dirty="0">
                <a:solidFill>
                  <a:schemeClr val="tx1"/>
                </a:solidFill>
              </a:rPr>
              <a:t>асходы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сформированы в большей степени на уровне 2021 года, что обеспечит </a:t>
            </a:r>
            <a:r>
              <a:rPr lang="ru-RU" sz="1600" b="1" i="0" u="none" strike="noStrike" baseline="0" dirty="0">
                <a:solidFill>
                  <a:schemeClr val="tx1"/>
                </a:solidFill>
              </a:rPr>
              <a:t>полноценное функционирование всех сфер экономики района</a:t>
            </a:r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cxnSpLocks/>
          </p:cNvCxnSpPr>
          <p:nvPr/>
        </p:nvCxnSpPr>
        <p:spPr>
          <a:xfrm flipH="1">
            <a:off x="2771800" y="4313638"/>
            <a:ext cx="795973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cxnSpLocks/>
          </p:cNvCxnSpPr>
          <p:nvPr/>
        </p:nvCxnSpPr>
        <p:spPr>
          <a:xfrm flipH="1" flipV="1">
            <a:off x="4219561" y="2831340"/>
            <a:ext cx="343012" cy="565202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</p:cNvCxnSpPr>
          <p:nvPr/>
        </p:nvCxnSpPr>
        <p:spPr>
          <a:xfrm flipV="1">
            <a:off x="5920911" y="3285084"/>
            <a:ext cx="745467" cy="890522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>
          <a:xfrm>
            <a:off x="5630966" y="4325316"/>
            <a:ext cx="1200801" cy="91155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211057" y="5221933"/>
            <a:ext cx="3653912" cy="1440161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Формирование дефицита бюджета в 2022 году на уровне объема ожидаемого получения возврата бюджетных кредитов от поселений,  бездефицитного в 2023 и 2024 годах  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9251" y="5560457"/>
            <a:ext cx="2251067" cy="89288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Сохранение  социальных выплат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72399" y="6292680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>
          <a:xfrm flipH="1">
            <a:off x="2610652" y="5041221"/>
            <a:ext cx="957121" cy="66064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>
          <a:xfrm>
            <a:off x="5941477" y="4891409"/>
            <a:ext cx="790744" cy="511277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9">
            <a:extLst>
              <a:ext uri="{FF2B5EF4-FFF2-40B4-BE49-F238E27FC236}">
                <a16:creationId xmlns:a16="http://schemas.microsoft.com/office/drawing/2014/main" id="{4AF4A28A-6676-4D6F-9DAD-836E4F09A0FA}"/>
              </a:ext>
            </a:extLst>
          </p:cNvPr>
          <p:cNvSpPr/>
          <p:nvPr/>
        </p:nvSpPr>
        <p:spPr>
          <a:xfrm>
            <a:off x="3423055" y="3408955"/>
            <a:ext cx="2808312" cy="1552945"/>
          </a:xfrm>
          <a:prstGeom prst="round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Бюджет 2022-2024 </a:t>
            </a:r>
            <a:r>
              <a:rPr lang="ru-RU" sz="2000" b="1" dirty="0">
                <a:solidFill>
                  <a:schemeClr val="tx1"/>
                </a:solidFill>
              </a:rPr>
              <a:t>годы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996A908-BD76-452D-BD04-A352AD177A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8449521"/>
              </p:ext>
            </p:extLst>
          </p:nvPr>
        </p:nvGraphicFramePr>
        <p:xfrm>
          <a:off x="2562351" y="4763935"/>
          <a:ext cx="3039310" cy="2073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91962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19" y="212945"/>
            <a:ext cx="8712967" cy="983807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/>
            <a:r>
              <a:rPr lang="ru-RU" sz="2800" b="1" i="1" dirty="0">
                <a:solidFill>
                  <a:schemeClr val="tx1"/>
                </a:solidFill>
              </a:rPr>
              <a:t>Принципы и подходы к формированию расходов местного бюджета определены в соответствии с: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1998" y="1323381"/>
            <a:ext cx="4392489" cy="112313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Методикой</a:t>
            </a:r>
            <a:r>
              <a:rPr lang="ru-RU" sz="1400" u="sng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планирования бюджетных ассигнований бюджета Дальнеконстантиновского муниципального района Нижегородской области на 2022 год и на плановый период 2023 и 2024 годов</a:t>
            </a:r>
            <a:endParaRPr lang="ru-RU" sz="1400" u="sng" dirty="0">
              <a:solidFill>
                <a:schemeClr val="tx1"/>
              </a:solidFill>
            </a:endParaRPr>
          </a:p>
          <a:p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2552674"/>
            <a:ext cx="8712966" cy="368494"/>
          </a:xfrm>
          <a:prstGeom prst="roundRect">
            <a:avLst/>
          </a:prstGeom>
          <a:gradFill>
            <a:gsLst>
              <a:gs pos="9000">
                <a:schemeClr val="bg1"/>
              </a:gs>
              <a:gs pos="70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Что особенно повлияло на расходы местного бюджета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18" y="3052599"/>
            <a:ext cx="6336706" cy="123311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sz="1400" dirty="0">
                <a:solidFill>
                  <a:schemeClr val="tx1"/>
                </a:solidFill>
              </a:rPr>
              <a:t>Обеспечение </a:t>
            </a:r>
            <a:r>
              <a:rPr lang="ru-RU" sz="1400" i="0" u="none" strike="noStrike" baseline="0" dirty="0">
                <a:solidFill>
                  <a:schemeClr val="tx1"/>
                </a:solidFill>
              </a:rPr>
              <a:t>сохранения целевых показателей заработной платы отдельных категорий работников, установленных Указами Президента РФ;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- Повышения с 01.10.2021 на 3% зарплаты «не указных» категорий работников;</a:t>
            </a:r>
            <a:endParaRPr lang="ru-RU" sz="1400" i="0" u="none" strike="noStrike" baseline="0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- Увеличения МРОТ</a:t>
            </a:r>
            <a:r>
              <a:rPr lang="ru-RU" sz="1400" i="0" u="none" strike="noStrike" baseline="0" dirty="0">
                <a:solidFill>
                  <a:schemeClr val="tx1"/>
                </a:solidFill>
              </a:rPr>
              <a:t> до 13.617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07704" y="4417146"/>
            <a:ext cx="5616624" cy="739054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</a:t>
            </a:r>
            <a:r>
              <a:rPr lang="ru-RU" sz="1400" dirty="0" err="1">
                <a:solidFill>
                  <a:schemeClr val="tx1"/>
                </a:solidFill>
              </a:rPr>
              <a:t>софинансирования</a:t>
            </a:r>
            <a:r>
              <a:rPr lang="ru-RU" sz="1400" dirty="0">
                <a:solidFill>
                  <a:schemeClr val="tx1"/>
                </a:solidFill>
              </a:rPr>
              <a:t> расходов в рамках Адресной инвестиционной программы Нижегородской области,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Национальных и Федеральных проектов,  в т.ч.: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CCE3EFD0-727C-405E-A799-709463DDF4B7}"/>
              </a:ext>
            </a:extLst>
          </p:cNvPr>
          <p:cNvSpPr/>
          <p:nvPr/>
        </p:nvSpPr>
        <p:spPr>
          <a:xfrm>
            <a:off x="6732240" y="3059591"/>
            <a:ext cx="2232246" cy="1233115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0" i="0" u="none" strike="noStrike" baseline="0" dirty="0" err="1">
                <a:solidFill>
                  <a:schemeClr val="tx1"/>
                </a:solidFill>
              </a:rPr>
              <a:t>Софинансирование</a:t>
            </a:r>
            <a:r>
              <a:rPr lang="ru-RU" sz="1400" b="0" i="0" u="none" strike="noStrike" baseline="0" dirty="0">
                <a:solidFill>
                  <a:schemeClr val="tx1"/>
                </a:solidFill>
              </a:rPr>
              <a:t> социально-значимых расходов ОМСУ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id="{A1283CE1-2971-44BA-8CEF-C44DA2CB8D21}"/>
              </a:ext>
            </a:extLst>
          </p:cNvPr>
          <p:cNvSpPr/>
          <p:nvPr/>
        </p:nvSpPr>
        <p:spPr>
          <a:xfrm>
            <a:off x="255718" y="1357582"/>
            <a:ext cx="4118955" cy="1111382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Концепцией</a:t>
            </a:r>
            <a:r>
              <a:rPr lang="ru-RU" sz="1400" dirty="0">
                <a:solidFill>
                  <a:schemeClr val="tx1"/>
                </a:solidFill>
              </a:rPr>
              <a:t> бюджетной и налоговой политики в Дальнеконстантиновском муниципальном районе Нижегородской области на 2022 год и на плановый период 2023 и 2024 годов</a:t>
            </a:r>
          </a:p>
          <a:p>
            <a:endParaRPr lang="ru-RU" sz="140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15260C6-6A50-4BE9-9C62-DB756FCC575F}"/>
              </a:ext>
            </a:extLst>
          </p:cNvPr>
          <p:cNvSpPr/>
          <p:nvPr/>
        </p:nvSpPr>
        <p:spPr>
          <a:xfrm>
            <a:off x="8265888" y="6309320"/>
            <a:ext cx="770608" cy="4320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7">
            <a:extLst>
              <a:ext uri="{FF2B5EF4-FFF2-40B4-BE49-F238E27FC236}">
                <a16:creationId xmlns:a16="http://schemas.microsoft.com/office/drawing/2014/main" id="{5662C2FE-274B-4727-B1AB-F174E18C118E}"/>
              </a:ext>
            </a:extLst>
          </p:cNvPr>
          <p:cNvSpPr/>
          <p:nvPr/>
        </p:nvSpPr>
        <p:spPr>
          <a:xfrm>
            <a:off x="251518" y="6224552"/>
            <a:ext cx="4465913" cy="300792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Мероприятия программы комплексного развития села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17">
            <a:extLst>
              <a:ext uri="{FF2B5EF4-FFF2-40B4-BE49-F238E27FC236}">
                <a16:creationId xmlns:a16="http://schemas.microsoft.com/office/drawing/2014/main" id="{6E792B3D-F64D-4F3F-9D29-7ED182713262}"/>
              </a:ext>
            </a:extLst>
          </p:cNvPr>
          <p:cNvSpPr/>
          <p:nvPr/>
        </p:nvSpPr>
        <p:spPr>
          <a:xfrm>
            <a:off x="4798272" y="6203167"/>
            <a:ext cx="4094208" cy="432046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Продолжение программы переселения из аварийного жилищного фонда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0211F0B-4701-44E8-835E-980CD49CF7F8}"/>
              </a:ext>
            </a:extLst>
          </p:cNvPr>
          <p:cNvCxnSpPr>
            <a:cxnSpLocks/>
          </p:cNvCxnSpPr>
          <p:nvPr/>
        </p:nvCxnSpPr>
        <p:spPr>
          <a:xfrm>
            <a:off x="3131840" y="5156201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96615A0-5482-4AE7-AADE-9A3F3574EDF0}"/>
              </a:ext>
            </a:extLst>
          </p:cNvPr>
          <p:cNvCxnSpPr>
            <a:cxnSpLocks/>
          </p:cNvCxnSpPr>
          <p:nvPr/>
        </p:nvCxnSpPr>
        <p:spPr>
          <a:xfrm>
            <a:off x="3347864" y="5156201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FCFE27C-76E8-4777-86F3-22B9BACA9D66}"/>
              </a:ext>
            </a:extLst>
          </p:cNvPr>
          <p:cNvCxnSpPr>
            <a:cxnSpLocks/>
          </p:cNvCxnSpPr>
          <p:nvPr/>
        </p:nvCxnSpPr>
        <p:spPr>
          <a:xfrm>
            <a:off x="4139952" y="5156201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987FA5F2-7006-4089-B2B6-CBB90DEB7B7C}"/>
              </a:ext>
            </a:extLst>
          </p:cNvPr>
          <p:cNvCxnSpPr>
            <a:cxnSpLocks/>
          </p:cNvCxnSpPr>
          <p:nvPr/>
        </p:nvCxnSpPr>
        <p:spPr>
          <a:xfrm>
            <a:off x="5436096" y="5156201"/>
            <a:ext cx="0" cy="185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1863502A-FDE1-4AFA-9F28-26D84120F9D2}"/>
              </a:ext>
            </a:extLst>
          </p:cNvPr>
          <p:cNvCxnSpPr>
            <a:cxnSpLocks/>
          </p:cNvCxnSpPr>
          <p:nvPr/>
        </p:nvCxnSpPr>
        <p:spPr>
          <a:xfrm>
            <a:off x="4911365" y="5618375"/>
            <a:ext cx="10248" cy="58282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17">
            <a:extLst>
              <a:ext uri="{FF2B5EF4-FFF2-40B4-BE49-F238E27FC236}">
                <a16:creationId xmlns:a16="http://schemas.microsoft.com/office/drawing/2014/main" id="{02F504F2-7A31-46C2-951E-95C683F74B8C}"/>
              </a:ext>
            </a:extLst>
          </p:cNvPr>
          <p:cNvSpPr/>
          <p:nvPr/>
        </p:nvSpPr>
        <p:spPr>
          <a:xfrm>
            <a:off x="1182942" y="5342502"/>
            <a:ext cx="7205482" cy="254585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Продолжение газификации населенных пунктов, в т.ч. </a:t>
            </a:r>
            <a:r>
              <a:rPr lang="ru-RU" sz="1300" dirty="0" err="1">
                <a:solidFill>
                  <a:schemeClr val="tx1"/>
                </a:solidFill>
              </a:rPr>
              <a:t>д.Юловка</a:t>
            </a:r>
            <a:r>
              <a:rPr lang="ru-RU" sz="1300" dirty="0">
                <a:solidFill>
                  <a:schemeClr val="tx1"/>
                </a:solidFill>
              </a:rPr>
              <a:t>, </a:t>
            </a:r>
            <a:r>
              <a:rPr lang="ru-RU" sz="1300" dirty="0" err="1">
                <a:solidFill>
                  <a:schemeClr val="tx1"/>
                </a:solidFill>
              </a:rPr>
              <a:t>с.Арманиха</a:t>
            </a:r>
            <a:r>
              <a:rPr lang="ru-RU" sz="1300" dirty="0">
                <a:solidFill>
                  <a:schemeClr val="tx1"/>
                </a:solidFill>
              </a:rPr>
              <a:t>, </a:t>
            </a:r>
            <a:r>
              <a:rPr lang="ru-RU" sz="1300" dirty="0" err="1">
                <a:solidFill>
                  <a:schemeClr val="tx1"/>
                </a:solidFill>
              </a:rPr>
              <a:t>д.Наченье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12">
            <a:extLst>
              <a:ext uri="{FF2B5EF4-FFF2-40B4-BE49-F238E27FC236}">
                <a16:creationId xmlns:a16="http://schemas.microsoft.com/office/drawing/2014/main" id="{21FA4B47-37BE-4F24-A2B8-69A35C460974}"/>
              </a:ext>
            </a:extLst>
          </p:cNvPr>
          <p:cNvSpPr/>
          <p:nvPr/>
        </p:nvSpPr>
        <p:spPr>
          <a:xfrm>
            <a:off x="5068637" y="5782866"/>
            <a:ext cx="3510946" cy="23203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Начало строительства ДДУ </a:t>
            </a:r>
            <a:r>
              <a:rPr lang="ru-RU" sz="1400" dirty="0" err="1">
                <a:solidFill>
                  <a:schemeClr val="tx1"/>
                </a:solidFill>
              </a:rPr>
              <a:t>п.ст.Суроватиха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17">
            <a:extLst>
              <a:ext uri="{FF2B5EF4-FFF2-40B4-BE49-F238E27FC236}">
                <a16:creationId xmlns:a16="http://schemas.microsoft.com/office/drawing/2014/main" id="{4A397DAB-464A-4178-885C-6B7E71E15066}"/>
              </a:ext>
            </a:extLst>
          </p:cNvPr>
          <p:cNvSpPr/>
          <p:nvPr/>
        </p:nvSpPr>
        <p:spPr>
          <a:xfrm>
            <a:off x="733450" y="5783388"/>
            <a:ext cx="3983982" cy="232035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Продолжение </a:t>
            </a:r>
            <a:r>
              <a:rPr lang="ru-RU" sz="1400" dirty="0">
                <a:solidFill>
                  <a:schemeClr val="tx1"/>
                </a:solidFill>
              </a:rPr>
              <a:t>формирования городской среды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15353D11-C458-4175-A737-FD8188A5E60C}"/>
              </a:ext>
            </a:extLst>
          </p:cNvPr>
          <p:cNvCxnSpPr>
            <a:cxnSpLocks/>
          </p:cNvCxnSpPr>
          <p:nvPr/>
        </p:nvCxnSpPr>
        <p:spPr>
          <a:xfrm>
            <a:off x="4128982" y="5596565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5CBD5E0-9B69-46D4-90CA-7CB10E99E7EF}"/>
              </a:ext>
            </a:extLst>
          </p:cNvPr>
          <p:cNvCxnSpPr>
            <a:cxnSpLocks/>
          </p:cNvCxnSpPr>
          <p:nvPr/>
        </p:nvCxnSpPr>
        <p:spPr>
          <a:xfrm>
            <a:off x="4116399" y="6014900"/>
            <a:ext cx="0" cy="20965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06195A60-D849-4EC3-9E30-68F6049D88C5}"/>
              </a:ext>
            </a:extLst>
          </p:cNvPr>
          <p:cNvCxnSpPr>
            <a:cxnSpLocks/>
          </p:cNvCxnSpPr>
          <p:nvPr/>
        </p:nvCxnSpPr>
        <p:spPr>
          <a:xfrm>
            <a:off x="3347864" y="5596565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24880211-4427-4C33-B3BB-7B4E3231FE43}"/>
              </a:ext>
            </a:extLst>
          </p:cNvPr>
          <p:cNvCxnSpPr>
            <a:cxnSpLocks/>
          </p:cNvCxnSpPr>
          <p:nvPr/>
        </p:nvCxnSpPr>
        <p:spPr>
          <a:xfrm>
            <a:off x="4911365" y="5156201"/>
            <a:ext cx="0" cy="185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42C7CDC9-F424-495D-9A30-88CDB4B09C0C}"/>
              </a:ext>
            </a:extLst>
          </p:cNvPr>
          <p:cNvCxnSpPr>
            <a:cxnSpLocks/>
          </p:cNvCxnSpPr>
          <p:nvPr/>
        </p:nvCxnSpPr>
        <p:spPr>
          <a:xfrm>
            <a:off x="5436096" y="5597548"/>
            <a:ext cx="0" cy="185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09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64968699"/>
              </p:ext>
            </p:extLst>
          </p:nvPr>
        </p:nvGraphicFramePr>
        <p:xfrm>
          <a:off x="201501" y="804706"/>
          <a:ext cx="8856984" cy="459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3971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B05CF3-9405-4BFD-9DB8-ED884584CBD9}"/>
              </a:ext>
            </a:extLst>
          </p:cNvPr>
          <p:cNvSpPr/>
          <p:nvPr/>
        </p:nvSpPr>
        <p:spPr>
          <a:xfrm>
            <a:off x="7380312" y="1982374"/>
            <a:ext cx="936104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18,7%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2D06B2-6F7A-4945-B8FF-2C26C770A868}"/>
              </a:ext>
            </a:extLst>
          </p:cNvPr>
          <p:cNvSpPr/>
          <p:nvPr/>
        </p:nvSpPr>
        <p:spPr>
          <a:xfrm>
            <a:off x="7380312" y="3015638"/>
            <a:ext cx="82562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9,6%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EB083F-8F1F-4AE8-A813-99303D82BFEA}"/>
              </a:ext>
            </a:extLst>
          </p:cNvPr>
          <p:cNvSpPr/>
          <p:nvPr/>
        </p:nvSpPr>
        <p:spPr>
          <a:xfrm>
            <a:off x="7380312" y="3457600"/>
            <a:ext cx="82562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4,3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ED0820-48BD-443F-9A8E-41AA73BFAECD}"/>
              </a:ext>
            </a:extLst>
          </p:cNvPr>
          <p:cNvSpPr/>
          <p:nvPr/>
        </p:nvSpPr>
        <p:spPr>
          <a:xfrm>
            <a:off x="7485856" y="3740265"/>
            <a:ext cx="625442" cy="5528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0,1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D995C3-F288-4405-9E8D-0E7446119B0F}"/>
              </a:ext>
            </a:extLst>
          </p:cNvPr>
          <p:cNvSpPr/>
          <p:nvPr/>
        </p:nvSpPr>
        <p:spPr>
          <a:xfrm>
            <a:off x="7485856" y="4335016"/>
            <a:ext cx="720080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0,3%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5B8ADA-0AD2-4DE6-9ED5-3BC816AE079C}"/>
              </a:ext>
            </a:extLst>
          </p:cNvPr>
          <p:cNvSpPr/>
          <p:nvPr/>
        </p:nvSpPr>
        <p:spPr>
          <a:xfrm>
            <a:off x="7485856" y="4666068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451E5-83EE-4FD9-AD62-13E085D3FBF7}"/>
              </a:ext>
            </a:extLst>
          </p:cNvPr>
          <p:cNvSpPr/>
          <p:nvPr/>
        </p:nvSpPr>
        <p:spPr>
          <a:xfrm>
            <a:off x="7485856" y="5013176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6,3%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603B81-9AE3-420E-A594-B897896EE96D}"/>
              </a:ext>
            </a:extLst>
          </p:cNvPr>
          <p:cNvSpPr/>
          <p:nvPr/>
        </p:nvSpPr>
        <p:spPr>
          <a:xfrm>
            <a:off x="7380312" y="2326510"/>
            <a:ext cx="825624" cy="2319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3,8%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F3C8F3-8148-43CB-AF3A-09EF79364BAF}"/>
              </a:ext>
            </a:extLst>
          </p:cNvPr>
          <p:cNvSpPr/>
          <p:nvPr/>
        </p:nvSpPr>
        <p:spPr>
          <a:xfrm>
            <a:off x="7380312" y="2703318"/>
            <a:ext cx="825624" cy="231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49,6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A911774-DBEA-4B70-B866-0B6F8DFE8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760264"/>
              </p:ext>
            </p:extLst>
          </p:nvPr>
        </p:nvGraphicFramePr>
        <p:xfrm>
          <a:off x="4144054" y="846623"/>
          <a:ext cx="4561116" cy="46386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2596">
                  <a:extLst>
                    <a:ext uri="{9D8B030D-6E8A-4147-A177-3AD203B41FA5}">
                      <a16:colId xmlns:a16="http://schemas.microsoft.com/office/drawing/2014/main" val="2968925295"/>
                    </a:ext>
                  </a:extLst>
                </a:gridCol>
                <a:gridCol w="1223838">
                  <a:extLst>
                    <a:ext uri="{9D8B030D-6E8A-4147-A177-3AD203B41FA5}">
                      <a16:colId xmlns:a16="http://schemas.microsoft.com/office/drawing/2014/main" val="1118132689"/>
                    </a:ext>
                  </a:extLst>
                </a:gridCol>
                <a:gridCol w="904682">
                  <a:extLst>
                    <a:ext uri="{9D8B030D-6E8A-4147-A177-3AD203B41FA5}">
                      <a16:colId xmlns:a16="http://schemas.microsoft.com/office/drawing/2014/main" val="622875628"/>
                    </a:ext>
                  </a:extLst>
                </a:gridCol>
              </a:tblGrid>
              <a:tr h="28626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59 665,4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080072"/>
                  </a:ext>
                </a:extLst>
              </a:tr>
              <a:tr h="35595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1 250,6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0,1%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21571"/>
                  </a:ext>
                </a:extLst>
              </a:tr>
              <a:tr h="145594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487240"/>
                  </a:ext>
                </a:extLst>
              </a:tr>
              <a:tr h="38957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5 801,4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0,6%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505955"/>
                  </a:ext>
                </a:extLst>
              </a:tr>
              <a:tr h="28626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155 853,0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16,5%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285117"/>
                  </a:ext>
                </a:extLst>
              </a:tr>
              <a:tr h="398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71 272,1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7,5%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862272"/>
                  </a:ext>
                </a:extLst>
              </a:tr>
              <a:tr h="40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474 979,6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50,2%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26876"/>
                  </a:ext>
                </a:extLst>
              </a:tr>
              <a:tr h="386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 и кинематография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82 689,9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8,7%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368310"/>
                  </a:ext>
                </a:extLst>
              </a:tr>
              <a:tr h="4108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30 887,9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3,3%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504406"/>
                  </a:ext>
                </a:extLst>
              </a:tr>
              <a:tr h="398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3 868,7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0,4%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611995"/>
                  </a:ext>
                </a:extLst>
              </a:tr>
              <a:tr h="398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СМИ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2 067,3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0,2%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324730"/>
                  </a:ext>
                </a:extLst>
              </a:tr>
              <a:tr h="39675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Межбюджетные трансферты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57 865,7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6,1%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198372"/>
                  </a:ext>
                </a:extLst>
              </a:tr>
              <a:tr h="37664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300330"/>
                  </a:ext>
                </a:extLst>
              </a:tr>
            </a:tbl>
          </a:graphicData>
        </a:graphic>
      </p:graphicFrame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E049BF6-AFA1-47CA-939D-A6CED59A60C0}"/>
              </a:ext>
            </a:extLst>
          </p:cNvPr>
          <p:cNvSpPr/>
          <p:nvPr/>
        </p:nvSpPr>
        <p:spPr>
          <a:xfrm>
            <a:off x="3915327" y="2782800"/>
            <a:ext cx="5018571" cy="1644353"/>
          </a:xfrm>
          <a:prstGeom prst="round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9" name="Скругленный прямоугольник 10">
            <a:extLst>
              <a:ext uri="{FF2B5EF4-FFF2-40B4-BE49-F238E27FC236}">
                <a16:creationId xmlns:a16="http://schemas.microsoft.com/office/drawing/2014/main" id="{3D7A285B-DD89-47EB-86E2-5C79B951BE67}"/>
              </a:ext>
            </a:extLst>
          </p:cNvPr>
          <p:cNvSpPr/>
          <p:nvPr/>
        </p:nvSpPr>
        <p:spPr>
          <a:xfrm>
            <a:off x="3923928" y="5237539"/>
            <a:ext cx="5040560" cy="1198596"/>
          </a:xfrm>
          <a:prstGeom prst="roundRect">
            <a:avLst/>
          </a:prstGeom>
          <a:pattFill prst="lt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</a:rPr>
              <a:t>Бюджет сохраняет свою социальную направленность -62,6% </a:t>
            </a:r>
            <a:r>
              <a:rPr lang="ru-RU" sz="2700" dirty="0">
                <a:solidFill>
                  <a:schemeClr val="tx1"/>
                </a:solidFill>
              </a:rPr>
              <a:t>общего объема расходов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F9421AC-E426-4988-9F55-B445C6356BF8}"/>
              </a:ext>
            </a:extLst>
          </p:cNvPr>
          <p:cNvSpPr/>
          <p:nvPr/>
        </p:nvSpPr>
        <p:spPr>
          <a:xfrm>
            <a:off x="8147391" y="6402256"/>
            <a:ext cx="864096" cy="3391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B1269F72-086A-4DEA-A3DF-ADE57C95E383}"/>
              </a:ext>
            </a:extLst>
          </p:cNvPr>
          <p:cNvSpPr txBox="1">
            <a:spLocks/>
          </p:cNvSpPr>
          <p:nvPr/>
        </p:nvSpPr>
        <p:spPr>
          <a:xfrm>
            <a:off x="179554" y="116631"/>
            <a:ext cx="8784934" cy="729993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/>
              <a:t>Как распределены расходы местного бюджета </a:t>
            </a:r>
            <a:br>
              <a:rPr lang="ru-RU" sz="2400" b="1" i="1"/>
            </a:br>
            <a:r>
              <a:rPr lang="ru-RU" sz="2400" b="1" i="1"/>
              <a:t>по отраслям (по функционалу) на 2022 год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92009147"/>
              </p:ext>
            </p:extLst>
          </p:nvPr>
        </p:nvGraphicFramePr>
        <p:xfrm>
          <a:off x="-324543" y="2453166"/>
          <a:ext cx="9257730" cy="421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63890491"/>
              </p:ext>
            </p:extLst>
          </p:nvPr>
        </p:nvGraphicFramePr>
        <p:xfrm>
          <a:off x="210814" y="2027810"/>
          <a:ext cx="8753672" cy="4146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2DA0721-23A0-4E9F-9C5D-07E8ABF9F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21757"/>
              </p:ext>
            </p:extLst>
          </p:nvPr>
        </p:nvGraphicFramePr>
        <p:xfrm>
          <a:off x="6516212" y="2289250"/>
          <a:ext cx="2448272" cy="4299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102">
                  <a:extLst>
                    <a:ext uri="{9D8B030D-6E8A-4147-A177-3AD203B41FA5}">
                      <a16:colId xmlns:a16="http://schemas.microsoft.com/office/drawing/2014/main" val="4108884997"/>
                    </a:ext>
                  </a:extLst>
                </a:gridCol>
                <a:gridCol w="1252170">
                  <a:extLst>
                    <a:ext uri="{9D8B030D-6E8A-4147-A177-3AD203B41FA5}">
                      <a16:colId xmlns:a16="http://schemas.microsoft.com/office/drawing/2014/main" val="519886766"/>
                    </a:ext>
                  </a:extLst>
                </a:gridCol>
              </a:tblGrid>
              <a:tr h="4083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55 108,6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55 593,1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930820"/>
                  </a:ext>
                </a:extLst>
              </a:tr>
              <a:tr h="467256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1 290,6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1 334,0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176100"/>
                  </a:ext>
                </a:extLst>
              </a:tr>
              <a:tr h="413386">
                <a:tc>
                  <a:txBody>
                    <a:bodyPr/>
                    <a:lstStyle/>
                    <a:p>
                      <a:pPr algn="ctr" fontAlgn="ctr"/>
                      <a:endParaRPr lang="en-US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5 499,4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5 499,4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15261"/>
                  </a:ext>
                </a:extLst>
              </a:tr>
              <a:tr h="412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155 679,6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151 438,3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345092"/>
                  </a:ext>
                </a:extLst>
              </a:tr>
              <a:tr h="3593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85 060,5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23 610,2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564845"/>
                  </a:ext>
                </a:extLst>
              </a:tr>
              <a:tr h="3159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473 767,3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483 160,0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631713"/>
                  </a:ext>
                </a:extLst>
              </a:tr>
              <a:tr h="385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78 237,8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81 634,8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175134"/>
                  </a:ext>
                </a:extLst>
              </a:tr>
              <a:tr h="3915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30 971,9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29 692,2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802666"/>
                  </a:ext>
                </a:extLst>
              </a:tr>
              <a:tr h="345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1 145,7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1 145,7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786972"/>
                  </a:ext>
                </a:extLst>
              </a:tr>
              <a:tr h="2878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2 067,3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2 067,3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042308"/>
                  </a:ext>
                </a:extLst>
              </a:tr>
              <a:tr h="5120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34 825,3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34 358,7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431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F83EFF60-375F-498F-94D5-CEE9CCC27CDF}"/>
              </a:ext>
            </a:extLst>
          </p:cNvPr>
          <p:cNvSpPr/>
          <p:nvPr/>
        </p:nvSpPr>
        <p:spPr>
          <a:xfrm>
            <a:off x="8172399" y="6435589"/>
            <a:ext cx="792085" cy="3862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29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47B35A-E4F9-40A3-8AC8-49AD1336D553}"/>
              </a:ext>
            </a:extLst>
          </p:cNvPr>
          <p:cNvSpPr/>
          <p:nvPr/>
        </p:nvSpPr>
        <p:spPr>
          <a:xfrm>
            <a:off x="7740348" y="1924226"/>
            <a:ext cx="1008112" cy="499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2024г.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6C063F-9D58-40A6-B98A-114C4AC6971C}"/>
              </a:ext>
            </a:extLst>
          </p:cNvPr>
          <p:cNvSpPr/>
          <p:nvPr/>
        </p:nvSpPr>
        <p:spPr>
          <a:xfrm>
            <a:off x="6732236" y="2027811"/>
            <a:ext cx="864100" cy="344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2023г.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62B6F40-8F26-430B-9347-E73562171347}"/>
              </a:ext>
            </a:extLst>
          </p:cNvPr>
          <p:cNvSpPr/>
          <p:nvPr/>
        </p:nvSpPr>
        <p:spPr>
          <a:xfrm>
            <a:off x="3851920" y="4293096"/>
            <a:ext cx="5234595" cy="1494513"/>
          </a:xfrm>
          <a:prstGeom prst="round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Скругленный прямоугольник 10">
            <a:extLst>
              <a:ext uri="{FF2B5EF4-FFF2-40B4-BE49-F238E27FC236}">
                <a16:creationId xmlns:a16="http://schemas.microsoft.com/office/drawing/2014/main" id="{9379132C-3375-475D-B8FC-CA2422FEA826}"/>
              </a:ext>
            </a:extLst>
          </p:cNvPr>
          <p:cNvSpPr/>
          <p:nvPr/>
        </p:nvSpPr>
        <p:spPr>
          <a:xfrm>
            <a:off x="201368" y="5085184"/>
            <a:ext cx="3650552" cy="1534264"/>
          </a:xfrm>
          <a:prstGeom prst="roundRect">
            <a:avLst/>
          </a:prstGeom>
          <a:pattFill prst="lt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Бюджет в</a:t>
            </a:r>
            <a:r>
              <a:rPr lang="en-US" sz="2000" b="1" dirty="0">
                <a:solidFill>
                  <a:schemeClr val="tx1"/>
                </a:solidFill>
              </a:rPr>
              <a:t> 202</a:t>
            </a:r>
            <a:r>
              <a:rPr lang="ru-RU" sz="2000" b="1" dirty="0">
                <a:solidFill>
                  <a:schemeClr val="tx1"/>
                </a:solidFill>
              </a:rPr>
              <a:t>3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и</a:t>
            </a:r>
            <a:r>
              <a:rPr lang="en-US" sz="2000" b="1" dirty="0">
                <a:solidFill>
                  <a:schemeClr val="tx1"/>
                </a:solidFill>
              </a:rPr>
              <a:t> 202</a:t>
            </a:r>
            <a:r>
              <a:rPr lang="ru-RU" sz="2000" b="1" dirty="0">
                <a:solidFill>
                  <a:schemeClr val="tx1"/>
                </a:solidFill>
              </a:rPr>
              <a:t>4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годах так же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сохраняет свою социальную направленность -63,0% и 68,5%  </a:t>
            </a:r>
            <a:r>
              <a:rPr lang="ru-RU" sz="2000" dirty="0">
                <a:solidFill>
                  <a:schemeClr val="tx1"/>
                </a:solidFill>
              </a:rPr>
              <a:t>общего объема соответственно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53E9AF8B-A6E1-4C0B-B281-69C0C9361A78}"/>
              </a:ext>
            </a:extLst>
          </p:cNvPr>
          <p:cNvSpPr txBox="1">
            <a:spLocks/>
          </p:cNvSpPr>
          <p:nvPr/>
        </p:nvSpPr>
        <p:spPr>
          <a:xfrm>
            <a:off x="107504" y="172115"/>
            <a:ext cx="8928992" cy="1381318"/>
          </a:xfrm>
          <a:prstGeom prst="rect">
            <a:avLst/>
          </a:prstGeom>
          <a:noFill/>
          <a:ln w="571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00" b="1" kern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sz="1800" b="1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Общая сумма расходов: 2023 – 933 125,8 и 2024- 889 251,0 </a:t>
            </a:r>
          </a:p>
          <a:p>
            <a:r>
              <a:rPr lang="ru-RU" sz="1400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 соответствии с требованиями Бюджетного кодекса РФ при формировании расходов предусмотрены </a:t>
            </a:r>
            <a:r>
              <a:rPr lang="ru-RU" sz="1600" i="1" u="sng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условно утверждаемые (УУ) </a:t>
            </a:r>
            <a:r>
              <a:rPr lang="ru-RU" sz="1400" u="sng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расходы</a:t>
            </a:r>
            <a:r>
              <a:rPr lang="ru-RU" sz="1600" i="1" u="sng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u="sng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- 9.471.771,0 и 19.717.336,0</a:t>
            </a:r>
            <a:r>
              <a:rPr lang="ru-RU" sz="1400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400" kern="1600" dirty="0">
                <a:latin typeface="Arial" panose="020B0604020202020204" pitchFamily="34" charset="0"/>
                <a:ea typeface="Times New Roman" panose="02020603050405020304" pitchFamily="18" charset="0"/>
              </a:rPr>
              <a:t>соответственно</a:t>
            </a:r>
            <a:r>
              <a:rPr lang="ru-RU" sz="800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1400" b="1" kern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* Далее распределение расходов 2023 и 2024 годов представлено без учета </a:t>
            </a:r>
          </a:p>
          <a:p>
            <a:r>
              <a:rPr lang="ru-RU" sz="1400" b="1" kern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Условно утверждаемых расходов</a:t>
            </a:r>
            <a:endParaRPr lang="ru-RU" sz="1400" b="1" kern="160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000" b="1" i="1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DCEEA5B3-64D1-4951-8377-16A49A480852}"/>
              </a:ext>
            </a:extLst>
          </p:cNvPr>
          <p:cNvSpPr txBox="1">
            <a:spLocks/>
          </p:cNvSpPr>
          <p:nvPr/>
        </p:nvSpPr>
        <p:spPr>
          <a:xfrm>
            <a:off x="102293" y="1582511"/>
            <a:ext cx="8984222" cy="484115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/>
              <a:t>Как распределены расходы местного бюджета </a:t>
            </a:r>
            <a:br>
              <a:rPr lang="ru-RU" sz="1600" b="1" i="1" dirty="0"/>
            </a:br>
            <a:r>
              <a:rPr lang="ru-RU" sz="1600" b="1" i="1" dirty="0"/>
              <a:t>по отраслям (по функционалу) в 2023-2024 году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FFD95F-0DCE-4E51-ADAC-364F99D6C9A7}"/>
              </a:ext>
            </a:extLst>
          </p:cNvPr>
          <p:cNvSpPr/>
          <p:nvPr/>
        </p:nvSpPr>
        <p:spPr>
          <a:xfrm>
            <a:off x="7956372" y="168165"/>
            <a:ext cx="1008112" cy="236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schemeClr val="tx1"/>
                </a:solidFill>
              </a:rPr>
              <a:t>Тыс.руб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042F3B4-2B70-4960-AD2C-0260C972EE23}"/>
              </a:ext>
            </a:extLst>
          </p:cNvPr>
          <p:cNvSpPr/>
          <p:nvPr/>
        </p:nvSpPr>
        <p:spPr>
          <a:xfrm>
            <a:off x="8078403" y="1613272"/>
            <a:ext cx="1008112" cy="414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(без УУ)</a:t>
            </a:r>
          </a:p>
        </p:txBody>
      </p:sp>
    </p:spTree>
    <p:extLst>
      <p:ext uri="{BB962C8B-B14F-4D97-AF65-F5344CB8AC3E}">
        <p14:creationId xmlns:p14="http://schemas.microsoft.com/office/powerpoint/2010/main" val="3297938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6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Функциональная структура расходов </a:t>
            </a:r>
            <a:r>
              <a:rPr lang="ru-RU" sz="1600" i="1" dirty="0"/>
              <a:t>(без УУ)</a:t>
            </a:r>
            <a:r>
              <a:rPr lang="ru-RU" sz="2800" b="1" i="1" dirty="0"/>
              <a:t>, </a:t>
            </a:r>
            <a:r>
              <a:rPr lang="ru-RU" sz="1600" i="1" dirty="0" err="1"/>
              <a:t>тыс.руб</a:t>
            </a:r>
            <a:r>
              <a:rPr lang="ru-RU" sz="1600" i="1" dirty="0"/>
              <a:t>.</a:t>
            </a:r>
            <a:endParaRPr lang="ru-RU" sz="1600" b="1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236412" y="6591682"/>
            <a:ext cx="800082" cy="26631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06E803-2CE5-4081-AF32-996ED150B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209055"/>
              </p:ext>
            </p:extLst>
          </p:nvPr>
        </p:nvGraphicFramePr>
        <p:xfrm>
          <a:off x="107506" y="548681"/>
          <a:ext cx="8928991" cy="596676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09645">
                  <a:extLst>
                    <a:ext uri="{9D8B030D-6E8A-4147-A177-3AD203B41FA5}">
                      <a16:colId xmlns:a16="http://schemas.microsoft.com/office/drawing/2014/main" val="1926863648"/>
                    </a:ext>
                  </a:extLst>
                </a:gridCol>
                <a:gridCol w="280284">
                  <a:extLst>
                    <a:ext uri="{9D8B030D-6E8A-4147-A177-3AD203B41FA5}">
                      <a16:colId xmlns:a16="http://schemas.microsoft.com/office/drawing/2014/main" val="62102624"/>
                    </a:ext>
                  </a:extLst>
                </a:gridCol>
                <a:gridCol w="3235257">
                  <a:extLst>
                    <a:ext uri="{9D8B030D-6E8A-4147-A177-3AD203B41FA5}">
                      <a16:colId xmlns:a16="http://schemas.microsoft.com/office/drawing/2014/main" val="1698697008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824670262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1102218757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4117255215"/>
                    </a:ext>
                  </a:extLst>
                </a:gridCol>
                <a:gridCol w="512515">
                  <a:extLst>
                    <a:ext uri="{9D8B030D-6E8A-4147-A177-3AD203B41FA5}">
                      <a16:colId xmlns:a16="http://schemas.microsoft.com/office/drawing/2014/main" val="2876245661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4262138160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2462013120"/>
                    </a:ext>
                  </a:extLst>
                </a:gridCol>
              </a:tblGrid>
              <a:tr h="3609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КФСР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направления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 за 2020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effectLst/>
                        </a:rPr>
                        <a:t>Бюджет на 2021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(первоначально)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2022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% к 2021г.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2023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2024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4786819"/>
                  </a:ext>
                </a:extLst>
              </a:tr>
              <a:tr h="2265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</a:rPr>
                        <a:t>Всего расходов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842 325,38</a:t>
                      </a:r>
                    </a:p>
                  </a:txBody>
                  <a:tcPr marL="7620" marR="7620" marT="7620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793 901,77</a:t>
                      </a:r>
                    </a:p>
                  </a:txBody>
                  <a:tcPr marL="7620" marR="7620" marT="7620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946 201,57</a:t>
                      </a:r>
                    </a:p>
                  </a:txBody>
                  <a:tcPr marL="7620" marR="7620" marT="7620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119,2%</a:t>
                      </a:r>
                    </a:p>
                  </a:txBody>
                  <a:tcPr marL="7620" marR="7620" marT="7620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923 654,05</a:t>
                      </a:r>
                    </a:p>
                  </a:txBody>
                  <a:tcPr marL="7620" marR="7620" marT="7620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869 533,68</a:t>
                      </a:r>
                    </a:p>
                  </a:txBody>
                  <a:tcPr marL="7620" marR="7620" marT="7620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209614045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51 981,15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55 145,65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59 665,43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108,2%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55 108,63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55 593,05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483050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972,78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1 729,70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1 922,38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111,1%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1 826,26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1 826,26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70996297"/>
                  </a:ext>
                </a:extLst>
              </a:tr>
              <a:tr h="540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1 209,32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1 122,60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1 158,45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1 158,45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1 158,45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64427925"/>
                  </a:ext>
                </a:extLst>
              </a:tr>
              <a:tr h="7192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24 732,82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24 843,10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28 153,22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113,3%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26 489,16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26 489,16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5478322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Судебная система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610,3%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6,10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98301329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Обеспечение деятельности финансовых, налоговых и таможенных органов и органов финансового надзора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10 861,91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10 891,75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12 346,68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113,4%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11 775,97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11 775,97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11627837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Резервные фонды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1 512,28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514,88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72467703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Другие 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14 188,42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15 031,62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14 995,60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13 337,10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13 337,10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92560382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Национальная оборона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1 173,50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1 220,30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1 250,60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1 290,60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1 334,00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38221059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Мобилизационная и вневойсковая подготовка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1 173,50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1 220,30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1 250,60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1 290,60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1 334,00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77672393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4 704,84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5 200,87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5 801,35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111,5%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5 499,42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5 499,42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87073896"/>
                  </a:ext>
                </a:extLst>
              </a:tr>
              <a:tr h="540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4 704,84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5 200,87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5 801,35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111,5%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5 499,42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5 499,42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98914951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Национальная экономика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123 959,24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144 296,15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155 853,00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108,0%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155 679,60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151 438,30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4825560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Общеэкономические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515,30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269,00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269,00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269,00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14436956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Сельское хозяйство и рыболовство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96 451,66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137 367,60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145 827,60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145 835,70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146 116,30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3570370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Транспорт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1 893,60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4 342,00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4342,0%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4 342,00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97927983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Дорожное хозяйство (дорожные фонды)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12 014,03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3 429,40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3 472,40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3 290,90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3 111,00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68803127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Связь и информатика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4 821,21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886,45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73,3%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17069868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8 263,43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2 260,00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1 292,00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1 292,00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1 292,00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54960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384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6" y="93169"/>
            <a:ext cx="8928992" cy="239487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400" b="1" i="1" dirty="0"/>
              <a:t>Функциональная структура расходов </a:t>
            </a:r>
            <a:r>
              <a:rPr lang="ru-RU" sz="1400" i="1" dirty="0"/>
              <a:t>(без УУ)</a:t>
            </a:r>
            <a:r>
              <a:rPr lang="ru-RU" sz="1400" b="1" i="1" dirty="0"/>
              <a:t>, </a:t>
            </a:r>
            <a:r>
              <a:rPr lang="ru-RU" sz="1400" i="1" dirty="0" err="1"/>
              <a:t>тыс.руб</a:t>
            </a:r>
            <a:r>
              <a:rPr lang="ru-RU" sz="1400" i="1" dirty="0"/>
              <a:t>. (продолжение)</a:t>
            </a:r>
            <a:endParaRPr lang="ru-RU" sz="1400" b="1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308420" y="6583002"/>
            <a:ext cx="728074" cy="23367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31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06E803-2CE5-4081-AF32-996ED150B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117708"/>
              </p:ext>
            </p:extLst>
          </p:nvPr>
        </p:nvGraphicFramePr>
        <p:xfrm>
          <a:off x="107506" y="332657"/>
          <a:ext cx="8928991" cy="640615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09645">
                  <a:extLst>
                    <a:ext uri="{9D8B030D-6E8A-4147-A177-3AD203B41FA5}">
                      <a16:colId xmlns:a16="http://schemas.microsoft.com/office/drawing/2014/main" val="1926863648"/>
                    </a:ext>
                  </a:extLst>
                </a:gridCol>
                <a:gridCol w="280284">
                  <a:extLst>
                    <a:ext uri="{9D8B030D-6E8A-4147-A177-3AD203B41FA5}">
                      <a16:colId xmlns:a16="http://schemas.microsoft.com/office/drawing/2014/main" val="62102624"/>
                    </a:ext>
                  </a:extLst>
                </a:gridCol>
                <a:gridCol w="3235257">
                  <a:extLst>
                    <a:ext uri="{9D8B030D-6E8A-4147-A177-3AD203B41FA5}">
                      <a16:colId xmlns:a16="http://schemas.microsoft.com/office/drawing/2014/main" val="1698697008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824670262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440049872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4117255215"/>
                    </a:ext>
                  </a:extLst>
                </a:gridCol>
                <a:gridCol w="512515">
                  <a:extLst>
                    <a:ext uri="{9D8B030D-6E8A-4147-A177-3AD203B41FA5}">
                      <a16:colId xmlns:a16="http://schemas.microsoft.com/office/drawing/2014/main" val="2876245661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4262138160"/>
                    </a:ext>
                  </a:extLst>
                </a:gridCol>
                <a:gridCol w="918258">
                  <a:extLst>
                    <a:ext uri="{9D8B030D-6E8A-4147-A177-3AD203B41FA5}">
                      <a16:colId xmlns:a16="http://schemas.microsoft.com/office/drawing/2014/main" val="2462013120"/>
                    </a:ext>
                  </a:extLst>
                </a:gridCol>
              </a:tblGrid>
              <a:tr h="3599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КФСР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Наименование направления расходов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 за 2020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effectLst/>
                        </a:rPr>
                        <a:t>на 2021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(первоначально)</a:t>
                      </a: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 2022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% к 2021г.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 2023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 2024 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478681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39 767,57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23 540,08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71 272,13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302,8%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85 060,51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23 610,19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9227943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Жилищное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3 939,51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2 003,37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21 770,43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1086,7%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63 052,49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799,47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8765956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16 215,39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8 635,00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35 926,14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416,1%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9 429,44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9 675,44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2531009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Благоустройство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14 788,36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6 873,11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7 107,33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6 417,23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6 973,93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27417217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Другие вопросы в области ЖКХ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4 824,31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6 028,61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6 468,23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107,3%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6 161,35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6 161,35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1652528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1 614,64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82055211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1 614,64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41532514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436 893,10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425 673,02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474 979,56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111,6%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473 767,31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483 160,02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8654264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Дошкольное 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133 258,42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129 022,47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136 973,96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136 469,66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149 508,43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9464377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Общее образование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242 501,02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226 926,05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264 383,04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116,5%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263 995,13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260 349,07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35249024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Дополнительное образование детей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30 725,26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32 424,60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36 084,15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111,3%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36 084,15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36 084,15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46713510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Молодежная политика и оздоровление детей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1 126,55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6 178,53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6 268,00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6 268,00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6 268,00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5649459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Другие вопросы в области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29 281,84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31 121,38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31 270,42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30 950,37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30 950,37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9461926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Культура и кинематография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81 652,78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64 517,40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82 689,89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128,2%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78 237,78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81 634,79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5785708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Культура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81 652,78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64 517,40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82 689,89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128,2%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78 237,78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81 634,79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14665344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Социальная политика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28 372,64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27 452,01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30 887,92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112,5%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30 971,92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29 692,22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1477277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Пенсионное обеспечение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8 188,80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8 675,31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8 883,26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8 883,26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8 883,26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43983826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Социальное обеспечение населения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1 708,50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2 227,00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3 131,76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140,6%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3 133,56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3 133,56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32095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Охрана семьи и детства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18 026,05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16 089,70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18 412,90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114,4%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18 495,10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17 215,40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64567760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Другие вопросы в области социальной политики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449,30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2167122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1 040,93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3 868,70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337,7%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8756444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Массовый спорт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1 040,93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3 868,70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337,7%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78210091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2 352,94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2 067,31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2 067,31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2 067,31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14875970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Периодическая печать и издательства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2 352,94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2 067,31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2 067,31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2 067,31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66448906"/>
                  </a:ext>
                </a:extLst>
              </a:tr>
              <a:tr h="359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Обслуживание государственного (муниципального) долга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54020837"/>
                  </a:ext>
                </a:extLst>
              </a:tr>
              <a:tr h="359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5056666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МБТ общего характера бюджетам субъектов РФ и МО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68 804,46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43 098,11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57 865,68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134,3%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34 825,28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34 358,69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61776807"/>
                  </a:ext>
                </a:extLst>
              </a:tr>
              <a:tr h="36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Дотации на выравнивание бюджетной обеспеченности субъектов РФ и МО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25 512,02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31 012,65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36 057,16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116,3%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30 352,00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30 310,80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2843086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Прочие МБТ общего характера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43 292,44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12 085,46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21 808,52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180,5%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4 473,28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4 047,89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97284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810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0238"/>
            <a:ext cx="8784976" cy="721799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Как распределены расходы местного бюджета в рамках программ </a:t>
            </a:r>
            <a:r>
              <a:rPr lang="ru-RU" sz="1600" i="1" dirty="0"/>
              <a:t>(без УУ)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908720"/>
            <a:ext cx="8363128" cy="536699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на 2022 год и на плановый период 2023 и 2024 годов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32070" y="3823612"/>
            <a:ext cx="2880319" cy="10433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2022- </a:t>
            </a:r>
            <a:r>
              <a:rPr lang="ru-RU" sz="2000" b="1" dirty="0">
                <a:solidFill>
                  <a:schemeClr val="tx1"/>
                </a:solidFill>
              </a:rPr>
              <a:t>35.354,3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2023</a:t>
            </a:r>
            <a:r>
              <a:rPr lang="ru-RU" sz="2000" b="1" dirty="0">
                <a:solidFill>
                  <a:schemeClr val="tx1"/>
                </a:solidFill>
              </a:rPr>
              <a:t>- 26.315,4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2024</a:t>
            </a:r>
            <a:r>
              <a:rPr lang="ru-RU" sz="2000" b="1" dirty="0">
                <a:solidFill>
                  <a:schemeClr val="tx1"/>
                </a:solidFill>
              </a:rPr>
              <a:t>- 21.972,7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14250" y="1873938"/>
            <a:ext cx="3960440" cy="1584176"/>
          </a:xfrm>
          <a:prstGeom prst="roundRect">
            <a:avLst/>
          </a:prstGeom>
          <a:pattFill prst="pct5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200" b="1" dirty="0">
                <a:solidFill>
                  <a:schemeClr val="tx1"/>
                </a:solidFill>
              </a:rPr>
              <a:t>2022- 910</a:t>
            </a:r>
            <a:r>
              <a:rPr lang="ru-RU" sz="2800" b="1" dirty="0">
                <a:solidFill>
                  <a:schemeClr val="tx1"/>
                </a:solidFill>
              </a:rPr>
              <a:t>.847,3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2023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897.338,6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3200" b="1" dirty="0">
                <a:solidFill>
                  <a:schemeClr val="tx1"/>
                </a:solidFill>
              </a:rPr>
              <a:t> 2024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847.561,0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1909942"/>
            <a:ext cx="4896544" cy="1512168"/>
          </a:xfrm>
          <a:prstGeom prst="roundRect">
            <a:avLst/>
          </a:prstGeom>
          <a:pattFill prst="pct5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Программные расходы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3646352"/>
            <a:ext cx="2851625" cy="14442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3803348"/>
              </p:ext>
            </p:extLst>
          </p:nvPr>
        </p:nvGraphicFramePr>
        <p:xfrm>
          <a:off x="72000" y="3265784"/>
          <a:ext cx="3806222" cy="34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FA1AF6-83CA-4C8D-AA20-65CAA052A6B2}"/>
              </a:ext>
            </a:extLst>
          </p:cNvPr>
          <p:cNvSpPr/>
          <p:nvPr/>
        </p:nvSpPr>
        <p:spPr>
          <a:xfrm>
            <a:off x="1406461" y="5246644"/>
            <a:ext cx="7804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2024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0DD30A-9783-42D2-B844-B7423FF5690F}"/>
              </a:ext>
            </a:extLst>
          </p:cNvPr>
          <p:cNvSpPr/>
          <p:nvPr/>
        </p:nvSpPr>
        <p:spPr>
          <a:xfrm>
            <a:off x="1429162" y="5646580"/>
            <a:ext cx="8341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2020-2024 годов </a:t>
            </a:r>
            <a:r>
              <a:rPr lang="ru-RU" sz="1300" i="1" dirty="0"/>
              <a:t>(без УУ)</a:t>
            </a:r>
            <a:r>
              <a:rPr lang="ru-RU" sz="1300" b="1" i="1" dirty="0"/>
              <a:t>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6873A2B-129D-4F68-8767-283F165BB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393450"/>
              </p:ext>
            </p:extLst>
          </p:nvPr>
        </p:nvGraphicFramePr>
        <p:xfrm>
          <a:off x="119065" y="515389"/>
          <a:ext cx="8928991" cy="574357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178686">
                  <a:extLst>
                    <a:ext uri="{9D8B030D-6E8A-4147-A177-3AD203B41FA5}">
                      <a16:colId xmlns:a16="http://schemas.microsoft.com/office/drawing/2014/main" val="368702624"/>
                    </a:ext>
                  </a:extLst>
                </a:gridCol>
                <a:gridCol w="1020456">
                  <a:extLst>
                    <a:ext uri="{9D8B030D-6E8A-4147-A177-3AD203B41FA5}">
                      <a16:colId xmlns:a16="http://schemas.microsoft.com/office/drawing/2014/main" val="1906340215"/>
                    </a:ext>
                  </a:extLst>
                </a:gridCol>
                <a:gridCol w="1020456">
                  <a:extLst>
                    <a:ext uri="{9D8B030D-6E8A-4147-A177-3AD203B41FA5}">
                      <a16:colId xmlns:a16="http://schemas.microsoft.com/office/drawing/2014/main" val="4050740570"/>
                    </a:ext>
                  </a:extLst>
                </a:gridCol>
                <a:gridCol w="1020456">
                  <a:extLst>
                    <a:ext uri="{9D8B030D-6E8A-4147-A177-3AD203B41FA5}">
                      <a16:colId xmlns:a16="http://schemas.microsoft.com/office/drawing/2014/main" val="3009899381"/>
                    </a:ext>
                  </a:extLst>
                </a:gridCol>
                <a:gridCol w="637785">
                  <a:extLst>
                    <a:ext uri="{9D8B030D-6E8A-4147-A177-3AD203B41FA5}">
                      <a16:colId xmlns:a16="http://schemas.microsoft.com/office/drawing/2014/main" val="2618018714"/>
                    </a:ext>
                  </a:extLst>
                </a:gridCol>
                <a:gridCol w="1031480">
                  <a:extLst>
                    <a:ext uri="{9D8B030D-6E8A-4147-A177-3AD203B41FA5}">
                      <a16:colId xmlns:a16="http://schemas.microsoft.com/office/drawing/2014/main" val="2513439479"/>
                    </a:ext>
                  </a:extLst>
                </a:gridCol>
                <a:gridCol w="1019672">
                  <a:extLst>
                    <a:ext uri="{9D8B030D-6E8A-4147-A177-3AD203B41FA5}">
                      <a16:colId xmlns:a16="http://schemas.microsoft.com/office/drawing/2014/main" val="1171968130"/>
                    </a:ext>
                  </a:extLst>
                </a:gridCol>
              </a:tblGrid>
              <a:tr h="632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Муниципальные программы / </a:t>
                      </a:r>
                      <a:r>
                        <a:rPr lang="ru-RU" sz="14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за 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 на 2021 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(первоначально)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% к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2021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97873221"/>
                  </a:ext>
                </a:extLst>
              </a:tr>
              <a:tr h="215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842 325 375,97</a:t>
                      </a:r>
                      <a:endParaRPr lang="ru-RU" sz="1000" kern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793 901 765,77</a:t>
                      </a:r>
                      <a:endParaRPr lang="ru-RU" sz="10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946 201 570,00</a:t>
                      </a:r>
                      <a:endParaRPr lang="ru-RU" sz="10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119,2%</a:t>
                      </a:r>
                      <a:endParaRPr lang="ru-RU" sz="10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933 125 820,00</a:t>
                      </a:r>
                      <a:endParaRPr lang="ru-RU" sz="10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889 251 020,00</a:t>
                      </a:r>
                      <a:endParaRPr lang="ru-RU" sz="10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2042383"/>
                  </a:ext>
                </a:extLst>
              </a:tr>
              <a:tr h="4242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на реализацию государственных и муниципальных программ: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755 183 290,14</a:t>
                      </a:r>
                      <a:endParaRPr lang="ru-RU" sz="10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762 824 792,77</a:t>
                      </a:r>
                      <a:endParaRPr lang="ru-RU" sz="10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910 847 291,00</a:t>
                      </a:r>
                      <a:endParaRPr lang="ru-RU" sz="10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119,4%</a:t>
                      </a:r>
                      <a:endParaRPr lang="ru-RU" sz="10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897 338 640,00</a:t>
                      </a:r>
                      <a:endParaRPr lang="ru-RU" sz="10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10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847 560 975,00</a:t>
                      </a:r>
                      <a:endParaRPr lang="ru-RU" sz="10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33212653"/>
                  </a:ext>
                </a:extLst>
              </a:tr>
              <a:tr h="5434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403 992 664,79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414 850 077,00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460 467 175,00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111,0%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460 554 923,00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453 481 994,00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2847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"Социальная поддержка граждан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871 400,00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863 900,00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00692"/>
                  </a:ext>
                </a:extLst>
              </a:tr>
              <a:tr h="5025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"Обеспечение населения Нижегородской области качественными услугами в сфере жилищно-коммунального хозяйства"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1 614 637,15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555 100,00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46173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"Организация оплачиваемых общественных работ и временного трудоустройства на территории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165 300,00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252 700,00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269 000,00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269 000,00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269 000,00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959968"/>
                  </a:ext>
                </a:extLst>
              </a:tr>
              <a:tr h="409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"Охрана окружающей среды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2 255 623,00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365 000,00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3 305 200,00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905,5%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8 911 000,00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9 157 000,00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190709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69 859 717,37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63 547 402,93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82 751 888,00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130,2%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78 299 775,00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81 696 788,00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371951"/>
                  </a:ext>
                </a:extLst>
              </a:tr>
              <a:tr h="377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"Информационное общество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206 976,00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212 000,00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27163"/>
                  </a:ext>
                </a:extLst>
              </a:tr>
              <a:tr h="4972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физической культуры, спорта, молодёжной политики и патриотическое воспитание граждан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1 216 269,22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1 760 832,00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4 483 832,00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254,6%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1 760 832,00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1 760 832,00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733705"/>
                  </a:ext>
                </a:extLst>
              </a:tr>
              <a:tr h="7222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«Развитие агропромышленного комплекса Дальнеконстантиновского муниципального района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95 894 718,78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136 910 800,00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145 273 800,00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106,1%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145 281 900,00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145 562 500,00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37029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23EDC317-7603-4337-B2A6-CBD2E71D369C}"/>
              </a:ext>
            </a:extLst>
          </p:cNvPr>
          <p:cNvSpPr/>
          <p:nvPr/>
        </p:nvSpPr>
        <p:spPr>
          <a:xfrm>
            <a:off x="8244408" y="6424864"/>
            <a:ext cx="803648" cy="3165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5761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200" b="1" i="1" dirty="0"/>
              <a:t>Программные расходы местного бюджета 2020-2024 г.</a:t>
            </a:r>
            <a:r>
              <a:rPr lang="ru-RU" sz="2800" i="1" dirty="0"/>
              <a:t> </a:t>
            </a:r>
            <a:r>
              <a:rPr lang="ru-RU" sz="1200" i="1" dirty="0"/>
              <a:t>(без УУ)</a:t>
            </a:r>
            <a:r>
              <a:rPr lang="ru-RU" sz="1200" b="1" i="1" dirty="0"/>
              <a:t> </a:t>
            </a:r>
            <a:r>
              <a:rPr lang="ru-RU" sz="1400" i="1" dirty="0"/>
              <a:t>(продолжение)</a:t>
            </a:r>
            <a:r>
              <a:rPr lang="ru-RU" sz="2600" b="1" i="1" dirty="0"/>
              <a:t>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6873A2B-129D-4F68-8767-283F165BB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778854"/>
              </p:ext>
            </p:extLst>
          </p:nvPr>
        </p:nvGraphicFramePr>
        <p:xfrm>
          <a:off x="119065" y="515389"/>
          <a:ext cx="8928990" cy="566848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651216">
                  <a:extLst>
                    <a:ext uri="{9D8B030D-6E8A-4147-A177-3AD203B41FA5}">
                      <a16:colId xmlns:a16="http://schemas.microsoft.com/office/drawing/2014/main" val="368702624"/>
                    </a:ext>
                  </a:extLst>
                </a:gridCol>
                <a:gridCol w="963560">
                  <a:extLst>
                    <a:ext uri="{9D8B030D-6E8A-4147-A177-3AD203B41FA5}">
                      <a16:colId xmlns:a16="http://schemas.microsoft.com/office/drawing/2014/main" val="1906340215"/>
                    </a:ext>
                  </a:extLst>
                </a:gridCol>
                <a:gridCol w="963560">
                  <a:extLst>
                    <a:ext uri="{9D8B030D-6E8A-4147-A177-3AD203B41FA5}">
                      <a16:colId xmlns:a16="http://schemas.microsoft.com/office/drawing/2014/main" val="3268461478"/>
                    </a:ext>
                  </a:extLst>
                </a:gridCol>
                <a:gridCol w="899323">
                  <a:extLst>
                    <a:ext uri="{9D8B030D-6E8A-4147-A177-3AD203B41FA5}">
                      <a16:colId xmlns:a16="http://schemas.microsoft.com/office/drawing/2014/main" val="3009899381"/>
                    </a:ext>
                  </a:extLst>
                </a:gridCol>
                <a:gridCol w="578136">
                  <a:extLst>
                    <a:ext uri="{9D8B030D-6E8A-4147-A177-3AD203B41FA5}">
                      <a16:colId xmlns:a16="http://schemas.microsoft.com/office/drawing/2014/main" val="2618018714"/>
                    </a:ext>
                  </a:extLst>
                </a:gridCol>
                <a:gridCol w="963560">
                  <a:extLst>
                    <a:ext uri="{9D8B030D-6E8A-4147-A177-3AD203B41FA5}">
                      <a16:colId xmlns:a16="http://schemas.microsoft.com/office/drawing/2014/main" val="2513439479"/>
                    </a:ext>
                  </a:extLst>
                </a:gridCol>
                <a:gridCol w="909635">
                  <a:extLst>
                    <a:ext uri="{9D8B030D-6E8A-4147-A177-3AD203B41FA5}">
                      <a16:colId xmlns:a16="http://schemas.microsoft.com/office/drawing/2014/main" val="1171968130"/>
                    </a:ext>
                  </a:extLst>
                </a:gridCol>
              </a:tblGrid>
              <a:tr h="3933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Муниципальные программы / </a:t>
                      </a:r>
                      <a:r>
                        <a:rPr lang="ru-RU" sz="10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000" b="1" u="none" strike="noStrike" dirty="0">
                          <a:effectLst/>
                        </a:rPr>
                        <a:t>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за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 на 2021 </a:t>
                      </a:r>
                      <a:r>
                        <a:rPr lang="ru-RU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(первоначально)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% к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2021 году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97873221"/>
                  </a:ext>
                </a:extLst>
              </a:tr>
              <a:tr h="3737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62 197 009,62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37 178 645,82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85 723 897,00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230,6%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95 723 578,00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49 033 294,00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264213"/>
                  </a:ext>
                </a:extLst>
              </a:tr>
              <a:tr h="419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"Управление муниципальной собственностью Дальнеконстантиновского муниципального района Нижегородской области"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3 230 579,27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3 210 050,00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3 005 550,00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93,6%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1 347 050,00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1 347 050,00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46173"/>
                  </a:ext>
                </a:extLst>
              </a:tr>
              <a:tr h="314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"Управление муниципальными финансами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69 664 235,35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60 477 024,02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75 243 477,00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124,3%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55 526 316,00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55 588 251,00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959968"/>
                  </a:ext>
                </a:extLst>
              </a:tr>
              <a:tr h="314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и поддержка малого и среднего предпринимательства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3 169 000,00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1 230 000,00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1 230 000,00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1 230 000,00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1 230 000,00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190709"/>
                  </a:ext>
                </a:extLst>
              </a:tr>
              <a:tr h="4677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900 000,00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900 000,00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133,3%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371951"/>
                  </a:ext>
                </a:extLst>
              </a:tr>
              <a:tr h="419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4 610 861,01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961 300,00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1 432 450,00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149,0%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1 130 525,00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1 130 525,00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27163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"Комплексные меры противодействия злоупотреблению наркотиками и их незаконному обороту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39 900,00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733705"/>
                  </a:ext>
                </a:extLst>
              </a:tr>
              <a:tr h="4774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"Профилактика безнадзорности, правонарушений, групповой и повторной преступности, употребления алкогольной продукции несовершеннолетними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146 970,55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0329580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муниципальной службы в Дальнеконстантиновском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24 261 212,85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25 734 750,00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30 697 670,00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119,3%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30 340 389,00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30 340 389,00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226995"/>
                  </a:ext>
                </a:extLst>
              </a:tr>
              <a:tr h="281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безопасности дорожного движения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380464"/>
                  </a:ext>
                </a:extLst>
              </a:tr>
              <a:tr h="3603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«Поддержка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10 791 215,18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13 510 211,00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15 458 352,00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114,4%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15 458 352,00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15 458 352,00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827348"/>
                  </a:ext>
                </a:extLst>
              </a:tr>
              <a:tr h="3395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Непрограммные 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87 142 085,83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31 076 973,00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35 354 279,00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113,8%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b="1" ker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26 315 409,00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600"/>
                        </a:spcAft>
                      </a:pPr>
                      <a:r>
                        <a:rPr lang="ru-RU" sz="900" b="1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21 972 709,00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664976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23EDC317-7603-4337-B2A6-CBD2E71D369C}"/>
              </a:ext>
            </a:extLst>
          </p:cNvPr>
          <p:cNvSpPr/>
          <p:nvPr/>
        </p:nvSpPr>
        <p:spPr>
          <a:xfrm>
            <a:off x="8221287" y="6473201"/>
            <a:ext cx="803648" cy="3165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6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chemeClr val="tx1"/>
                </a:solidFill>
              </a:rPr>
              <a:t>Непрограммные расходы 2022-2024 г.</a:t>
            </a:r>
            <a:r>
              <a:rPr lang="ru-RU" sz="3600" i="1" dirty="0">
                <a:solidFill>
                  <a:schemeClr val="tx1"/>
                </a:solidFill>
              </a:rPr>
              <a:t> </a:t>
            </a:r>
            <a:r>
              <a:rPr lang="ru-RU" sz="1800" i="1" dirty="0">
                <a:solidFill>
                  <a:schemeClr val="tx1"/>
                </a:solidFill>
              </a:rPr>
              <a:t>(без УУ)</a:t>
            </a:r>
            <a:r>
              <a:rPr lang="ru-RU" sz="1800" b="1" i="1" dirty="0">
                <a:solidFill>
                  <a:schemeClr val="tx1"/>
                </a:solidFill>
              </a:rPr>
              <a:t> </a:t>
            </a:r>
            <a:endParaRPr lang="ru-RU" sz="1800" i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5670A77-1F4A-4277-9446-8553BFFB2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7408528"/>
              </p:ext>
            </p:extLst>
          </p:nvPr>
        </p:nvGraphicFramePr>
        <p:xfrm>
          <a:off x="5915482" y="620689"/>
          <a:ext cx="3118790" cy="194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806E61F-B65C-4AC2-9A09-4907CA6D5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0569491"/>
              </p:ext>
            </p:extLst>
          </p:nvPr>
        </p:nvGraphicFramePr>
        <p:xfrm>
          <a:off x="107504" y="609619"/>
          <a:ext cx="5807978" cy="209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Объект 13">
            <a:extLst>
              <a:ext uri="{FF2B5EF4-FFF2-40B4-BE49-F238E27FC236}">
                <a16:creationId xmlns:a16="http://schemas.microsoft.com/office/drawing/2014/main" id="{4D090DD4-3F30-4E11-80B0-1AAAB00EE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895467"/>
              </p:ext>
            </p:extLst>
          </p:nvPr>
        </p:nvGraphicFramePr>
        <p:xfrm>
          <a:off x="179512" y="3347539"/>
          <a:ext cx="8854760" cy="291335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256536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1598224">
                  <a:extLst>
                    <a:ext uri="{9D8B030D-6E8A-4147-A177-3AD203B41FA5}">
                      <a16:colId xmlns:a16="http://schemas.microsoft.com/office/drawing/2014/main" val="1947230076"/>
                    </a:ext>
                  </a:extLst>
                </a:gridCol>
              </a:tblGrid>
              <a:tr h="245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 г.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2452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Непрограммные расходы, 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35 354,3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организацию управления для решения вопросов местного значения и других общегосударственных вопросов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9 732,1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37929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обеспечение деятельности муниципальных учреждений, в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т.ч.ЕДДС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15 516,1 (5 018,9)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29128153"/>
                  </a:ext>
                </a:extLst>
              </a:tr>
              <a:tr h="30536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 победителям смотра-конкурса по новогоднему оформлению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 мероприятий капитального характера по объектам муниципальной собственности, в т.ч. перечисления региональному оператору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892,5 (274,8)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417747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мероприятий в сфере дорожного и ЖКХ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633,8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30536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 мероприятий в области социальной политики (субсидии общественным организациям)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</a:tbl>
          </a:graphicData>
        </a:graphic>
      </p:graphicFrame>
      <p:sp>
        <p:nvSpPr>
          <p:cNvPr id="14" name="Овал 13">
            <a:extLst>
              <a:ext uri="{FF2B5EF4-FFF2-40B4-BE49-F238E27FC236}">
                <a16:creationId xmlns:a16="http://schemas.microsoft.com/office/drawing/2014/main" id="{EE04563C-D32A-449F-BCDD-FCEEFB9F1C6B}"/>
              </a:ext>
            </a:extLst>
          </p:cNvPr>
          <p:cNvSpPr/>
          <p:nvPr/>
        </p:nvSpPr>
        <p:spPr>
          <a:xfrm>
            <a:off x="8172400" y="6381328"/>
            <a:ext cx="861872" cy="405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7C36E320-7317-4D46-8288-1C6B70F95D3B}"/>
              </a:ext>
            </a:extLst>
          </p:cNvPr>
          <p:cNvSpPr/>
          <p:nvPr/>
        </p:nvSpPr>
        <p:spPr>
          <a:xfrm>
            <a:off x="8857588" y="6301039"/>
            <a:ext cx="213800" cy="32758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20EDB60-A236-43C6-AE98-977A86964903}"/>
              </a:ext>
            </a:extLst>
          </p:cNvPr>
          <p:cNvSpPr/>
          <p:nvPr/>
        </p:nvSpPr>
        <p:spPr>
          <a:xfrm>
            <a:off x="179512" y="2576987"/>
            <a:ext cx="8854760" cy="576064"/>
          </a:xfrm>
          <a:prstGeom prst="rect">
            <a:avLst/>
          </a:prstGeom>
          <a:pattFill prst="pct9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Детализация непрограммных расходов 2022 года:</a:t>
            </a:r>
          </a:p>
        </p:txBody>
      </p:sp>
    </p:spTree>
    <p:extLst>
      <p:ext uri="{BB962C8B-B14F-4D97-AF65-F5344CB8AC3E}">
        <p14:creationId xmlns:p14="http://schemas.microsoft.com/office/powerpoint/2010/main" val="2596503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Детализация непрограммных расходов 2022 года: </a:t>
            </a:r>
            <a:r>
              <a:rPr lang="ru-RU" sz="1600" i="1" dirty="0">
                <a:solidFill>
                  <a:schemeClr val="tx1"/>
                </a:solidFill>
              </a:rPr>
              <a:t>(продолжение)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25A482-D553-41C7-88B4-12873B7B9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3" name="Объект 13">
            <a:extLst>
              <a:ext uri="{FF2B5EF4-FFF2-40B4-BE49-F238E27FC236}">
                <a16:creationId xmlns:a16="http://schemas.microsoft.com/office/drawing/2014/main" id="{4D090DD4-3F30-4E11-80B0-1AAAB00EE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6563785"/>
              </p:ext>
            </p:extLst>
          </p:nvPr>
        </p:nvGraphicFramePr>
        <p:xfrm>
          <a:off x="101471" y="836712"/>
          <a:ext cx="8932800" cy="485745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320489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1612311">
                  <a:extLst>
                    <a:ext uri="{9D8B030D-6E8A-4147-A177-3AD203B41FA5}">
                      <a16:colId xmlns:a16="http://schemas.microsoft.com/office/drawing/2014/main" val="1947230076"/>
                    </a:ext>
                  </a:extLst>
                </a:gridCol>
              </a:tblGrid>
              <a:tr h="2688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 г.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Непрограммные расходы, (</a:t>
                      </a:r>
                      <a:r>
                        <a:rPr lang="ru-RU" sz="1600" b="0" u="none" strike="noStrike" dirty="0">
                          <a:effectLst/>
                        </a:rPr>
                        <a:t>продолжение)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выплаты гражданам, имеющим звания «Почетный гражданин Дальнеконстантиновского муниципального района»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397,0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11286968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 в части исполнения полномочий поселений района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2 143,6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4081339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осуществление полномочий по созданию и организации деятельности муниципальных КДН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519,0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юридическим лицам на оказание услуг по транспортному обслуживанию населения Дальнеконстантиновского муниципального района  автомобильным пассажирским транспортом по внутрирайонным маршрутам с низкой  интенсивностью пассажирских потоков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4 342,0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исполнение государственных полномочий по составлению (изменению) списков кандидатов в присяжные заседатели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34810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осуществление полномочий по созданию и организации деятельности муниципальных комиссий по делам несовершеннолетних и защите их прав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519,0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35454945"/>
                  </a:ext>
                </a:extLst>
              </a:tr>
              <a:tr h="348104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осуществление полномочий по созданию административных комиссий в Нижегородской области и на осуществление отдельных полномочий в области законодательства об административных правонарушениях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435,1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</a:tbl>
          </a:graphicData>
        </a:graphic>
      </p:graphicFrame>
      <p:sp>
        <p:nvSpPr>
          <p:cNvPr id="14" name="Овал 13">
            <a:extLst>
              <a:ext uri="{FF2B5EF4-FFF2-40B4-BE49-F238E27FC236}">
                <a16:creationId xmlns:a16="http://schemas.microsoft.com/office/drawing/2014/main" id="{EE04563C-D32A-449F-BCDD-FCEEFB9F1C6B}"/>
              </a:ext>
            </a:extLst>
          </p:cNvPr>
          <p:cNvSpPr/>
          <p:nvPr/>
        </p:nvSpPr>
        <p:spPr>
          <a:xfrm>
            <a:off x="8172400" y="6381328"/>
            <a:ext cx="861872" cy="405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6C2139-AA36-4AFF-B1D5-7D4184832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94" y="5694171"/>
            <a:ext cx="2088232" cy="1102692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311012-EA0E-406B-BF30-896F146E9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55776" y="5694169"/>
            <a:ext cx="2439888" cy="1102693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62048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2B81F-35D1-48B6-A04D-C7F6D5426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F93C4AF-D26F-4B5D-94C3-E53D8DC80A4C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928992" cy="1368150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/>
              <a:t>Какие основные муниципальные программы </a:t>
            </a:r>
          </a:p>
          <a:p>
            <a:r>
              <a:rPr lang="ru-RU" sz="3200" b="1" i="1" dirty="0"/>
              <a:t>будут реализовываться в 2022 году</a:t>
            </a:r>
            <a:endParaRPr lang="ru-RU" sz="3200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6235DEE-58C9-4DD1-B6E7-76DCA9D666BD}"/>
              </a:ext>
            </a:extLst>
          </p:cNvPr>
          <p:cNvSpPr/>
          <p:nvPr/>
        </p:nvSpPr>
        <p:spPr>
          <a:xfrm>
            <a:off x="8221287" y="6381328"/>
            <a:ext cx="803648" cy="408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C1B47B66-C340-483C-8AC4-E2C3C21F55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776809"/>
              </p:ext>
            </p:extLst>
          </p:nvPr>
        </p:nvGraphicFramePr>
        <p:xfrm>
          <a:off x="263081" y="1484783"/>
          <a:ext cx="8773415" cy="4988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00370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FF65C1-DD32-411C-B183-80B7EB567D95}"/>
              </a:ext>
            </a:extLst>
          </p:cNvPr>
          <p:cNvSpPr/>
          <p:nvPr/>
        </p:nvSpPr>
        <p:spPr>
          <a:xfrm>
            <a:off x="258978" y="1439871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id="{88113B4A-6077-4BDB-A094-5259D25F21AB}"/>
              </a:ext>
            </a:extLst>
          </p:cNvPr>
          <p:cNvSpPr/>
          <p:nvPr/>
        </p:nvSpPr>
        <p:spPr>
          <a:xfrm>
            <a:off x="5584866" y="3269925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1C540-DA64-4077-9FA6-A192BE105FA2}"/>
              </a:ext>
            </a:extLst>
          </p:cNvPr>
          <p:cNvSpPr txBox="1"/>
          <p:nvPr/>
        </p:nvSpPr>
        <p:spPr>
          <a:xfrm>
            <a:off x="5397850" y="2513448"/>
            <a:ext cx="3483406" cy="3649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5723245" y="1621724"/>
            <a:ext cx="3248631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8784976" cy="12581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Дальнеконстантиновского муниципального района Нижегородской области»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16.10.2014 года  № 1227)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1944328"/>
              </p:ext>
            </p:extLst>
          </p:nvPr>
        </p:nvGraphicFramePr>
        <p:xfrm>
          <a:off x="457201" y="3972711"/>
          <a:ext cx="5103348" cy="288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Облачко с текстом: овальное 2">
            <a:extLst>
              <a:ext uri="{FF2B5EF4-FFF2-40B4-BE49-F238E27FC236}">
                <a16:creationId xmlns:a16="http://schemas.microsoft.com/office/drawing/2014/main" id="{D5B41CFF-72A5-4F1F-9014-4A064BC18566}"/>
              </a:ext>
            </a:extLst>
          </p:cNvPr>
          <p:cNvSpPr/>
          <p:nvPr/>
        </p:nvSpPr>
        <p:spPr>
          <a:xfrm>
            <a:off x="140379" y="2853281"/>
            <a:ext cx="1983349" cy="1007767"/>
          </a:xfrm>
          <a:prstGeom prst="wedgeEllipseCallout">
            <a:avLst>
              <a:gd name="adj1" fmla="val 54486"/>
              <a:gd name="adj2" fmla="val 86940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2022г. – </a:t>
            </a:r>
            <a:r>
              <a:rPr lang="ru-RU" sz="1600" b="1" dirty="0">
                <a:solidFill>
                  <a:schemeClr val="tx1"/>
                </a:solidFill>
              </a:rPr>
              <a:t>48,6%</a:t>
            </a:r>
          </a:p>
        </p:txBody>
      </p:sp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10378" y="4177194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951412"/>
              </p:ext>
            </p:extLst>
          </p:nvPr>
        </p:nvGraphicFramePr>
        <p:xfrm>
          <a:off x="131157" y="4479851"/>
          <a:ext cx="8854111" cy="21690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181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362009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23902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20282">
                  <a:extLst>
                    <a:ext uri="{9D8B030D-6E8A-4147-A177-3AD203B41FA5}">
                      <a16:colId xmlns:a16="http://schemas.microsoft.com/office/drawing/2014/main" val="2712228490"/>
                    </a:ext>
                  </a:extLst>
                </a:gridCol>
                <a:gridCol w="620282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21012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4144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331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2024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762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(в расчете на 2 обязательных предмета) в 10% общеобразовательных организаций с худшими результатами единого государственного экзамена 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331416"/>
                  </a:ext>
                </a:extLst>
              </a:tr>
              <a:tr h="4508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</a:t>
                      </a: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 образования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863185"/>
                  </a:ext>
                </a:extLst>
              </a:tr>
              <a:tr h="4029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от 5 до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от 5 до 18 лет)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49186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A35C352-9A56-4A44-A8E0-C452DD34E09C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6092790" y="6379820"/>
            <a:ext cx="2020353" cy="4069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1262D1D6-2256-4FC0-9FAF-D9087AE53D80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F5CD74A-78C5-44A5-8375-D22B49BA6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35369"/>
              </p:ext>
            </p:extLst>
          </p:nvPr>
        </p:nvGraphicFramePr>
        <p:xfrm>
          <a:off x="151939" y="836713"/>
          <a:ext cx="8812548" cy="300636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51733">
                  <a:extLst>
                    <a:ext uri="{9D8B030D-6E8A-4147-A177-3AD203B41FA5}">
                      <a16:colId xmlns:a16="http://schemas.microsoft.com/office/drawing/2014/main" val="776228665"/>
                    </a:ext>
                  </a:extLst>
                </a:gridCol>
                <a:gridCol w="3460613">
                  <a:extLst>
                    <a:ext uri="{9D8B030D-6E8A-4147-A177-3AD203B41FA5}">
                      <a16:colId xmlns:a16="http://schemas.microsoft.com/office/drawing/2014/main" val="4165587766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1166461617"/>
                    </a:ext>
                  </a:extLst>
                </a:gridCol>
                <a:gridCol w="1116327">
                  <a:extLst>
                    <a:ext uri="{9D8B030D-6E8A-4147-A177-3AD203B41FA5}">
                      <a16:colId xmlns:a16="http://schemas.microsoft.com/office/drawing/2014/main" val="2231392424"/>
                    </a:ext>
                  </a:extLst>
                </a:gridCol>
                <a:gridCol w="781429">
                  <a:extLst>
                    <a:ext uri="{9D8B030D-6E8A-4147-A177-3AD203B41FA5}">
                      <a16:colId xmlns:a16="http://schemas.microsoft.com/office/drawing/2014/main" val="749951739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4147588018"/>
                    </a:ext>
                  </a:extLst>
                </a:gridCol>
                <a:gridCol w="893058">
                  <a:extLst>
                    <a:ext uri="{9D8B030D-6E8A-4147-A177-3AD203B41FA5}">
                      <a16:colId xmlns:a16="http://schemas.microsoft.com/office/drawing/2014/main" val="1994516621"/>
                    </a:ext>
                  </a:extLst>
                </a:gridCol>
              </a:tblGrid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МП/ ПМП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муниципальной программы (подпрограммы)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% к 2021 году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56786"/>
                  </a:ext>
                </a:extLst>
              </a:tr>
              <a:tr h="578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414 850,08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460 467,18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460 554,92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453 481,99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263134"/>
                  </a:ext>
                </a:extLst>
              </a:tr>
              <a:tr h="16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общего образования"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359 455,91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403 123,10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403 530,89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396 457,96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84148"/>
                  </a:ext>
                </a:extLst>
              </a:tr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дополнительного образования и воспитания детей и молодежи"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24 272,79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26 073,66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26 073,66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26 073,66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521032"/>
                  </a:ext>
                </a:extLst>
              </a:tr>
              <a:tr h="164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"Управление программой"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29 978,08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30 077,62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29 757,57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29 757,57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830219"/>
                  </a:ext>
                </a:extLst>
              </a:tr>
              <a:tr h="689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677,90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678,10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678,10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678,10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05707"/>
                  </a:ext>
                </a:extLst>
              </a:tr>
              <a:tr h="689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465,40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514,70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514,70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514,70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282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56979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3692811"/>
              </p:ext>
            </p:extLst>
          </p:nvPr>
        </p:nvGraphicFramePr>
        <p:xfrm>
          <a:off x="110378" y="1052633"/>
          <a:ext cx="8854112" cy="54477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932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237701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18643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3235364793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1650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3678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2184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 </a:t>
                      </a:r>
                      <a:r>
                        <a:rPr lang="ru-RU" sz="1000" b="0" dirty="0">
                          <a:effectLst/>
                        </a:rPr>
                        <a:t>(продолжение)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2024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4241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 числа образовательных организаций, в которых созданы органы коллегиального управления с участием общественности (родители), в общем числе образовательных организаций 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5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2888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с высшей и первой квалификационной категорией в общей численности аттестованных педагогических работников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2888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48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муниципальных дошкольных образовательных организаций к среднемесячной заработной плате в общем образовании  муниципального  района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общеобразовательных организаций к среднемесячной заработной плате в Нижегородской области 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педагогов учреждений дополнительного образования к среднемесячной заработной плате учителей общеобразовательных организаций   муниципального  района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5683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общеобразовательных организаций, в которых будет внедрена оценка деятельности образовательных организаций,  их руководителей и основных категорий работников на основании показателей эффективности деятельности подведомственных муниципальных организаций общего образования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5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  <a:tr h="2799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5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406699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числа электронных инструктивно-методических ресурсов, разработанных в рамках Программы, к которым предоставлен доступ в сети Интернет, в общем числе электронных инструктивно-методических ресурсов, разработанных в рамках Программы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780889"/>
                  </a:ext>
                </a:extLst>
              </a:tr>
              <a:tr h="1716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736523"/>
                  </a:ext>
                </a:extLst>
              </a:tr>
              <a:tr h="5872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на численность детей в возрасте 5-7 лет, обучающихся в школах)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984226"/>
                  </a:ext>
                </a:extLst>
              </a:tr>
              <a:tr h="4746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учащихся в муниципальных общеобразовательных организациях, приходящихся на одного педагогического работника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5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5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029689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81D896-FE86-4B5A-B7D1-A7498429F0B3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56979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5486701"/>
              </p:ext>
            </p:extLst>
          </p:nvPr>
        </p:nvGraphicFramePr>
        <p:xfrm>
          <a:off x="110378" y="1052633"/>
          <a:ext cx="8854112" cy="5380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932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237701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18643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2228691663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1650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3678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9376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 </a:t>
                      </a:r>
                      <a:r>
                        <a:rPr lang="ru-RU" sz="1000" b="0" dirty="0">
                          <a:effectLst/>
                        </a:rPr>
                        <a:t>(продолжение)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2024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учителей в возрасте до 30 лет в общей численности учителей общеобразовательных организаций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047795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учителей общеобразовательных учреждений в возрасте до 35 лет в общей численности учителей общеобразовательных учреждений  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169171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педагогических работников  в  организации дополнительного образования в возрасте  до 35 лет (без внешних совместителей)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291107"/>
                  </a:ext>
                </a:extLst>
              </a:tr>
              <a:tr h="756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руководителей муниципальных дошкольных организаций, общеобразовательных организаций,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муниципальных дошкольных организаций, общеобразовательных организаций, организаций дополнительного образования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36022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численности детей, воспитывающихся в учреждениях для детей-сирот и детей, оставшихся без попечения родителей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452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общеобразовательных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общеобразовательных организаций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4499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образовательных организаций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29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 – 18 лет, охваченного образованием, в общей численности населения в возрасте 5 – 18 лет 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2374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29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аттестованных педагогических работников в общей численности педагогических работников, подлежащих аттестации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3330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от 1,5 до 7 лет, охваченных дошкольным образованием, от общей численности детей-инвалидов данного возраста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  <a:tr h="6060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имеющих право на получение дополнительного образования в рамках системы персонифицированного финансирования в общей численности детей в возрасте от 5 до 18 лет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306510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81D896-FE86-4B5A-B7D1-A7498429F0B3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77304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4958479" y="4087240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122636" y="6237312"/>
            <a:ext cx="86409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058822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7504" y="2740862"/>
            <a:ext cx="1661319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01079" y="3915605"/>
            <a:ext cx="1661998" cy="1458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8581" y="1354310"/>
            <a:ext cx="1535321" cy="1300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FDC0443-229D-46B5-9F66-19949EBF5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547864"/>
              </p:ext>
            </p:extLst>
          </p:nvPr>
        </p:nvGraphicFramePr>
        <p:xfrm>
          <a:off x="1877478" y="1372849"/>
          <a:ext cx="7077940" cy="2403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60">
                  <a:extLst>
                    <a:ext uri="{9D8B030D-6E8A-4147-A177-3AD203B41FA5}">
                      <a16:colId xmlns:a16="http://schemas.microsoft.com/office/drawing/2014/main" val="669704999"/>
                    </a:ext>
                  </a:extLst>
                </a:gridCol>
                <a:gridCol w="2906604">
                  <a:extLst>
                    <a:ext uri="{9D8B030D-6E8A-4147-A177-3AD203B41FA5}">
                      <a16:colId xmlns:a16="http://schemas.microsoft.com/office/drawing/2014/main" val="306749087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9094107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85079065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80583319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827405547"/>
                    </a:ext>
                  </a:extLst>
                </a:gridCol>
                <a:gridCol w="819248">
                  <a:extLst>
                    <a:ext uri="{9D8B030D-6E8A-4147-A177-3AD203B41FA5}">
                      <a16:colId xmlns:a16="http://schemas.microsoft.com/office/drawing/2014/main" val="424898335"/>
                    </a:ext>
                  </a:extLst>
                </a:gridCol>
              </a:tblGrid>
              <a:tr h="502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2022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К 2021 году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2023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2024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280145"/>
                  </a:ext>
                </a:extLst>
              </a:tr>
              <a:tr h="845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136 910,80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145 273,80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106,1%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145 281,90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145 562,50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40455"/>
                  </a:ext>
                </a:extLst>
              </a:tr>
              <a:tr h="703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сельского хозяйства, пищевой и перерабатывающей промышленности Дальнеконстантиновского  муниципального района Нижегородской области"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131 589,20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139 805,00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106,2%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139 813,10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140 093,70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088874"/>
                  </a:ext>
                </a:extLst>
              </a:tr>
              <a:tr h="351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программы"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5 321,60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5 468,80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5 468,80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5 468,80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35525185-E392-477C-A045-1467095B47EA}"/>
              </a:ext>
            </a:extLst>
          </p:cNvPr>
          <p:cNvSpPr txBox="1"/>
          <p:nvPr/>
        </p:nvSpPr>
        <p:spPr>
          <a:xfrm>
            <a:off x="404814" y="4337714"/>
            <a:ext cx="355712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лачко с текстом: овальное 15">
            <a:extLst>
              <a:ext uri="{FF2B5EF4-FFF2-40B4-BE49-F238E27FC236}">
                <a16:creationId xmlns:a16="http://schemas.microsoft.com/office/drawing/2014/main" id="{899773F0-3DE2-4C2D-B847-FBFB3CB77BAD}"/>
              </a:ext>
            </a:extLst>
          </p:cNvPr>
          <p:cNvSpPr/>
          <p:nvPr/>
        </p:nvSpPr>
        <p:spPr>
          <a:xfrm>
            <a:off x="5149045" y="4147014"/>
            <a:ext cx="1983349" cy="1007767"/>
          </a:xfrm>
          <a:prstGeom prst="wedgeEllipseCallout">
            <a:avLst>
              <a:gd name="adj1" fmla="val 15036"/>
              <a:gd name="adj2" fmla="val -83306"/>
            </a:avLst>
          </a:prstGeom>
          <a:noFill/>
          <a:ln>
            <a:solidFill>
              <a:srgbClr val="CC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2022г. - </a:t>
            </a:r>
            <a:r>
              <a:rPr lang="ru-RU" sz="1600" b="1" dirty="0">
                <a:solidFill>
                  <a:schemeClr val="tx1"/>
                </a:solidFill>
              </a:rPr>
              <a:t>15,4%</a:t>
            </a:r>
          </a:p>
        </p:txBody>
      </p:sp>
      <p:sp>
        <p:nvSpPr>
          <p:cNvPr id="20" name="Пятиугольник 19">
            <a:extLst>
              <a:ext uri="{FF2B5EF4-FFF2-40B4-BE49-F238E27FC236}">
                <a16:creationId xmlns:a16="http://schemas.microsoft.com/office/drawing/2014/main" id="{EE2B751C-E8E1-48B8-90A3-F2B47019EF67}"/>
              </a:ext>
            </a:extLst>
          </p:cNvPr>
          <p:cNvSpPr/>
          <p:nvPr/>
        </p:nvSpPr>
        <p:spPr>
          <a:xfrm rot="2909596">
            <a:off x="7348918" y="4548610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894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128101" y="1246759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285680" y="6381328"/>
            <a:ext cx="701051" cy="3600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3"/>
            <a:ext cx="8928991" cy="1237680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F6157CC-E65A-4A45-B6A7-623E859C8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86588"/>
              </p:ext>
            </p:extLst>
          </p:nvPr>
        </p:nvGraphicFramePr>
        <p:xfrm>
          <a:off x="151866" y="1512319"/>
          <a:ext cx="8829462" cy="3454371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5134810">
                  <a:extLst>
                    <a:ext uri="{9D8B030D-6E8A-4147-A177-3AD203B41FA5}">
                      <a16:colId xmlns:a16="http://schemas.microsoft.com/office/drawing/2014/main" val="383201407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581985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99231052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50164679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457305734"/>
                    </a:ext>
                  </a:extLst>
                </a:gridCol>
                <a:gridCol w="742324">
                  <a:extLst>
                    <a:ext uri="{9D8B030D-6E8A-4147-A177-3AD203B41FA5}">
                      <a16:colId xmlns:a16="http://schemas.microsoft.com/office/drawing/2014/main" val="3300184503"/>
                    </a:ext>
                  </a:extLst>
                </a:gridCol>
              </a:tblGrid>
              <a:tr h="436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Наименование целевых индикаторов и показателей развития сельского хозяйства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Единицы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1810813"/>
                  </a:ext>
                </a:extLst>
              </a:tr>
              <a:tr h="390619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Индекс производства продукции сельского хозяйства в хозяйствах всех категорий (в сопоставимых ценах) к предыдущему году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613865"/>
                  </a:ext>
                </a:extLst>
              </a:tr>
              <a:tr h="390619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Индекс производства продукции растениеводства (в сопоставимых ценах) к предыдущему году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632118"/>
                  </a:ext>
                </a:extLst>
              </a:tr>
              <a:tr h="463791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 Индекс производства продукции животноводства (в сопоставимых ценах) к предыдущему году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4352506"/>
                  </a:ext>
                </a:extLst>
              </a:tr>
              <a:tr h="451648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Индекс физического объема инвестиций в основной капитал сельского хозяйства к предыдущему году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2950668"/>
                  </a:ext>
                </a:extLst>
              </a:tr>
              <a:tr h="390619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Уровень рентабельности сельскохозяйственных организаций (с учетом субсидий)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0866529"/>
                  </a:ext>
                </a:extLst>
              </a:tr>
              <a:tr h="526121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 Среднемесячная номинальная заработная плата в сельском хозяйстве (по сельскохозяйственным организациям) 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36000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37000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37000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974271"/>
                  </a:ext>
                </a:extLst>
              </a:tr>
              <a:tr h="404926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 Удельный вес прибыльных сельскохозяйственных организаций 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012736"/>
                  </a:ext>
                </a:extLst>
              </a:tr>
            </a:tbl>
          </a:graphicData>
        </a:graphic>
      </p:graphicFrame>
      <p:pic>
        <p:nvPicPr>
          <p:cNvPr id="11" name="preview-image" descr="http://sdelanounas.ru/i/a/w/aW1nLWZvdGtpLnlhbmRleC5ydS9nZXQvNTgwMy9hbmRyZWkta29yMzIuMy8wXzU4M2ZjX2Y2Yjk4ZTc0X1hMP19faWQ9MTY4NTA=.jpg">
            <a:hlinkClick r:id="rId3" tgtFrame="&quot;_blank&quot;"/>
            <a:extLst>
              <a:ext uri="{FF2B5EF4-FFF2-40B4-BE49-F238E27FC236}">
                <a16:creationId xmlns:a16="http://schemas.microsoft.com/office/drawing/2014/main" id="{CA81806B-CBAB-4499-BED5-973B82ACF631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114" y="5147891"/>
            <a:ext cx="2398637" cy="135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ятиугольник 11">
            <a:extLst>
              <a:ext uri="{FF2B5EF4-FFF2-40B4-BE49-F238E27FC236}">
                <a16:creationId xmlns:a16="http://schemas.microsoft.com/office/drawing/2014/main" id="{B0C49C33-D5BB-4124-8E60-6DC28ED5275A}"/>
              </a:ext>
            </a:extLst>
          </p:cNvPr>
          <p:cNvSpPr/>
          <p:nvPr/>
        </p:nvSpPr>
        <p:spPr>
          <a:xfrm rot="2909596">
            <a:off x="5805211" y="5277704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>
            <a:extLst>
              <a:ext uri="{FF2B5EF4-FFF2-40B4-BE49-F238E27FC236}">
                <a16:creationId xmlns:a16="http://schemas.microsoft.com/office/drawing/2014/main" id="{B47E575D-E531-4474-89B7-E76807271A29}"/>
              </a:ext>
            </a:extLst>
          </p:cNvPr>
          <p:cNvSpPr/>
          <p:nvPr/>
        </p:nvSpPr>
        <p:spPr>
          <a:xfrm rot="2909596">
            <a:off x="4253546" y="5489711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064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124522" y="6336332"/>
            <a:ext cx="849144" cy="41665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5436399"/>
              </p:ext>
            </p:extLst>
          </p:nvPr>
        </p:nvGraphicFramePr>
        <p:xfrm>
          <a:off x="2968973" y="3382531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блачко с текстом: овальное 14">
            <a:extLst>
              <a:ext uri="{FF2B5EF4-FFF2-40B4-BE49-F238E27FC236}">
                <a16:creationId xmlns:a16="http://schemas.microsoft.com/office/drawing/2014/main" id="{BC93FC91-9DC9-4E89-88DC-F6A54CF33E30}"/>
              </a:ext>
            </a:extLst>
          </p:cNvPr>
          <p:cNvSpPr/>
          <p:nvPr/>
        </p:nvSpPr>
        <p:spPr>
          <a:xfrm>
            <a:off x="453743" y="3807588"/>
            <a:ext cx="1983349" cy="1007767"/>
          </a:xfrm>
          <a:prstGeom prst="wedgeEllipseCallout">
            <a:avLst>
              <a:gd name="adj1" fmla="val 54486"/>
              <a:gd name="adj2" fmla="val 86940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2022г. – </a:t>
            </a:r>
            <a:r>
              <a:rPr lang="ru-RU" sz="1600" b="1" dirty="0">
                <a:solidFill>
                  <a:schemeClr val="tx1"/>
                </a:solidFill>
              </a:rPr>
              <a:t>8,7%</a:t>
            </a:r>
          </a:p>
        </p:txBody>
      </p:sp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85446" y="1622893"/>
            <a:ext cx="8782858" cy="4966930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3"/>
            <a:ext cx="8928991" cy="77076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62E8D92-70C4-403C-8D93-061A887339C0}"/>
              </a:ext>
            </a:extLst>
          </p:cNvPr>
          <p:cNvSpPr/>
          <p:nvPr/>
        </p:nvSpPr>
        <p:spPr>
          <a:xfrm>
            <a:off x="8244408" y="6399962"/>
            <a:ext cx="753872" cy="36178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5345E88-1C3C-4A0B-B1AC-C5F0A288B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135510"/>
              </p:ext>
            </p:extLst>
          </p:nvPr>
        </p:nvGraphicFramePr>
        <p:xfrm>
          <a:off x="107504" y="1001072"/>
          <a:ext cx="8928993" cy="5348186"/>
        </p:xfrm>
        <a:graphic>
          <a:graphicData uri="http://schemas.openxmlformats.org/drawingml/2006/table">
            <a:tbl>
              <a:tblPr firstRow="1" firstCol="1" bandRow="1" bandCol="1">
                <a:tableStyleId>{5A111915-BE36-4E01-A7E5-04B1672EAD32}</a:tableStyleId>
              </a:tblPr>
              <a:tblGrid>
                <a:gridCol w="3069788">
                  <a:extLst>
                    <a:ext uri="{9D8B030D-6E8A-4147-A177-3AD203B41FA5}">
                      <a16:colId xmlns:a16="http://schemas.microsoft.com/office/drawing/2014/main" val="480230681"/>
                    </a:ext>
                  </a:extLst>
                </a:gridCol>
                <a:gridCol w="2474828">
                  <a:extLst>
                    <a:ext uri="{9D8B030D-6E8A-4147-A177-3AD203B41FA5}">
                      <a16:colId xmlns:a16="http://schemas.microsoft.com/office/drawing/2014/main" val="87631207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0489591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68102757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017251640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1340666737"/>
                    </a:ext>
                  </a:extLst>
                </a:gridCol>
              </a:tblGrid>
              <a:tr h="3203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Целевые показатели (индикаторы)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2021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2022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2023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2024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218409"/>
                  </a:ext>
                </a:extLst>
              </a:tr>
              <a:tr h="231834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библиографических записей в сводном электронном каталоге библиотек  Дальнеконстантиновского муниципального района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49 106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55 110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61 116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67122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442793"/>
                  </a:ext>
                </a:extLst>
              </a:tr>
              <a:tr h="412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фонду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27,5%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041580"/>
                  </a:ext>
                </a:extLst>
              </a:tr>
              <a:tr h="187479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916999"/>
                  </a:ext>
                </a:extLst>
              </a:tr>
              <a:tr h="453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количеству библиотек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94,7%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94,7%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5736775"/>
                  </a:ext>
                </a:extLst>
              </a:tr>
              <a:tr h="187479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225622"/>
                  </a:ext>
                </a:extLst>
              </a:tr>
              <a:tr h="3983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количеству детей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864155"/>
                  </a:ext>
                </a:extLst>
              </a:tr>
              <a:tr h="187479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культурно-досуговых мероприятий  (чел.)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147 020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147 020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147 020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147 020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038710"/>
                  </a:ext>
                </a:extLst>
              </a:tr>
              <a:tr h="320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 2017 году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107,3%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107,3%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107,3%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107,3%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911102"/>
                  </a:ext>
                </a:extLst>
              </a:tr>
              <a:tr h="187479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Посещаемость краеведческого музея (чел.)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2033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2042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2042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713313"/>
                  </a:ext>
                </a:extLst>
              </a:tr>
              <a:tr h="199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Посещений на 1 жителя в год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526153"/>
                  </a:ext>
                </a:extLst>
              </a:tr>
              <a:tr h="187479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экскурсантов, посетивших район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361728"/>
                  </a:ext>
                </a:extLst>
              </a:tr>
              <a:tr h="2313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688595"/>
                  </a:ext>
                </a:extLst>
              </a:tr>
              <a:tr h="187479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148894"/>
                  </a:ext>
                </a:extLst>
              </a:tr>
              <a:tr h="3983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числу музеев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3325002"/>
                  </a:ext>
                </a:extLst>
              </a:tr>
              <a:tr h="187479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452676"/>
                  </a:ext>
                </a:extLst>
              </a:tr>
              <a:tr h="231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261379"/>
                  </a:ext>
                </a:extLst>
              </a:tr>
              <a:tr h="187479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краеведческого музея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837610"/>
                  </a:ext>
                </a:extLst>
              </a:tr>
              <a:tr h="6512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объему основного музейного фонда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900" kern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498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213374" y="1472543"/>
            <a:ext cx="4635631" cy="548285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55712" y="6302046"/>
            <a:ext cx="864096" cy="43932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426" y="833165"/>
            <a:ext cx="1962125" cy="1292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440839" y="5118823"/>
            <a:ext cx="2653260" cy="16421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6730BCA-9DBE-4140-B301-50EBCD453C9D}"/>
              </a:ext>
            </a:extLst>
          </p:cNvPr>
          <p:cNvSpPr/>
          <p:nvPr/>
        </p:nvSpPr>
        <p:spPr>
          <a:xfrm>
            <a:off x="170521" y="6459741"/>
            <a:ext cx="575241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866A85-2C8D-45B3-89F9-0E4527B19DB3}"/>
              </a:ext>
            </a:extLst>
          </p:cNvPr>
          <p:cNvSpPr/>
          <p:nvPr/>
        </p:nvSpPr>
        <p:spPr>
          <a:xfrm>
            <a:off x="367831" y="5005974"/>
            <a:ext cx="377931" cy="602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D534176-713C-4D4F-83F7-F8B428FA0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235958"/>
              </p:ext>
            </p:extLst>
          </p:nvPr>
        </p:nvGraphicFramePr>
        <p:xfrm>
          <a:off x="627453" y="1858588"/>
          <a:ext cx="8278955" cy="387519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89048">
                  <a:extLst>
                    <a:ext uri="{9D8B030D-6E8A-4147-A177-3AD203B41FA5}">
                      <a16:colId xmlns:a16="http://schemas.microsoft.com/office/drawing/2014/main" val="3250985402"/>
                    </a:ext>
                  </a:extLst>
                </a:gridCol>
                <a:gridCol w="2563221">
                  <a:extLst>
                    <a:ext uri="{9D8B030D-6E8A-4147-A177-3AD203B41FA5}">
                      <a16:colId xmlns:a16="http://schemas.microsoft.com/office/drawing/2014/main" val="3920177183"/>
                    </a:ext>
                  </a:extLst>
                </a:gridCol>
                <a:gridCol w="1047980">
                  <a:extLst>
                    <a:ext uri="{9D8B030D-6E8A-4147-A177-3AD203B41FA5}">
                      <a16:colId xmlns:a16="http://schemas.microsoft.com/office/drawing/2014/main" val="1543781036"/>
                    </a:ext>
                  </a:extLst>
                </a:gridCol>
                <a:gridCol w="1047980">
                  <a:extLst>
                    <a:ext uri="{9D8B030D-6E8A-4147-A177-3AD203B41FA5}">
                      <a16:colId xmlns:a16="http://schemas.microsoft.com/office/drawing/2014/main" val="2338534268"/>
                    </a:ext>
                  </a:extLst>
                </a:gridCol>
                <a:gridCol w="978115">
                  <a:extLst>
                    <a:ext uri="{9D8B030D-6E8A-4147-A177-3AD203B41FA5}">
                      <a16:colId xmlns:a16="http://schemas.microsoft.com/office/drawing/2014/main" val="3298819482"/>
                    </a:ext>
                  </a:extLst>
                </a:gridCol>
                <a:gridCol w="1030571">
                  <a:extLst>
                    <a:ext uri="{9D8B030D-6E8A-4147-A177-3AD203B41FA5}">
                      <a16:colId xmlns:a16="http://schemas.microsoft.com/office/drawing/2014/main" val="3340652167"/>
                    </a:ext>
                  </a:extLst>
                </a:gridCol>
                <a:gridCol w="1022040">
                  <a:extLst>
                    <a:ext uri="{9D8B030D-6E8A-4147-A177-3AD203B41FA5}">
                      <a16:colId xmlns:a16="http://schemas.microsoft.com/office/drawing/2014/main" val="2822637833"/>
                    </a:ext>
                  </a:extLst>
                </a:gridCol>
              </a:tblGrid>
              <a:tr h="1046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МП/ ПМП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муниципальной   программы (подпрограммы)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2021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2022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% К 2021 году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2023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2024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760110"/>
                  </a:ext>
                </a:extLst>
              </a:tr>
              <a:tr h="1121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09 0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63 547,4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82 751,9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78 299,8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81 696,8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901656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09 1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Подпрограмма "Развитие культуры в Дальнеконстантиновском муниципальном районе"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63 517,4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82 689,9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78 237,8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81 634,8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391931"/>
                  </a:ext>
                </a:extLst>
              </a:tr>
              <a:tr h="739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09 2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Подпрограмма «Развитие туризма в Дальнеконстантиновском муниципальном районе»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206,7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62,00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416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/>
          <p:cNvSpPr/>
          <p:nvPr/>
        </p:nvSpPr>
        <p:spPr>
          <a:xfrm>
            <a:off x="5892059" y="1273687"/>
            <a:ext cx="3096344" cy="1382091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8560" y="128734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118" y="1254470"/>
            <a:ext cx="1581437" cy="131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83C9B199-642C-4424-BDDC-8A7BEAFBBDFB}"/>
              </a:ext>
            </a:extLst>
          </p:cNvPr>
          <p:cNvSpPr/>
          <p:nvPr/>
        </p:nvSpPr>
        <p:spPr>
          <a:xfrm>
            <a:off x="107504" y="2775864"/>
            <a:ext cx="8856983" cy="34998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AB678-4705-43FC-A081-2A4EE5158218}"/>
              </a:ext>
            </a:extLst>
          </p:cNvPr>
          <p:cNvSpPr txBox="1"/>
          <p:nvPr/>
        </p:nvSpPr>
        <p:spPr>
          <a:xfrm>
            <a:off x="5839137" y="1384822"/>
            <a:ext cx="3228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277966D4-E88E-4A34-8928-54D940721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6732891"/>
              </p:ext>
            </p:extLst>
          </p:nvPr>
        </p:nvGraphicFramePr>
        <p:xfrm>
          <a:off x="4479254" y="2618596"/>
          <a:ext cx="4618166" cy="2362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21D4183D-8BAD-41A1-B88E-46E950F449C2}"/>
              </a:ext>
            </a:extLst>
          </p:cNvPr>
          <p:cNvSpPr/>
          <p:nvPr/>
        </p:nvSpPr>
        <p:spPr>
          <a:xfrm rot="20482684">
            <a:off x="183619" y="743631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объекты 2022-2024г.г. 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89BE8302-7458-4320-98BF-5917CB53B0B2}"/>
              </a:ext>
            </a:extLst>
          </p:cNvPr>
          <p:cNvSpPr/>
          <p:nvPr/>
        </p:nvSpPr>
        <p:spPr>
          <a:xfrm>
            <a:off x="43723" y="2639182"/>
            <a:ext cx="2628026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A180A46-F7AE-4978-BDF2-90A66A3A953C}"/>
              </a:ext>
            </a:extLst>
          </p:cNvPr>
          <p:cNvSpPr/>
          <p:nvPr/>
        </p:nvSpPr>
        <p:spPr>
          <a:xfrm>
            <a:off x="787305" y="486114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35E2E30-9F5E-4361-8DE1-4AF85E2B603D}"/>
              </a:ext>
            </a:extLst>
          </p:cNvPr>
          <p:cNvSpPr/>
          <p:nvPr/>
        </p:nvSpPr>
        <p:spPr>
          <a:xfrm rot="20920609">
            <a:off x="3172568" y="4685474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0252084-45BF-462B-AF44-4960F3CA8E62}"/>
              </a:ext>
            </a:extLst>
          </p:cNvPr>
          <p:cNvSpPr/>
          <p:nvPr/>
        </p:nvSpPr>
        <p:spPr>
          <a:xfrm rot="21101124">
            <a:off x="5199753" y="4844164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115EC6AE-8E95-4FBE-AD25-ED7AE68FA238}"/>
              </a:ext>
            </a:extLst>
          </p:cNvPr>
          <p:cNvSpPr/>
          <p:nvPr/>
        </p:nvSpPr>
        <p:spPr>
          <a:xfrm rot="20904345">
            <a:off x="6823606" y="5210721"/>
            <a:ext cx="2171407" cy="134222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5405A3-FB06-42D0-A5A4-D4F0E0480F77}"/>
              </a:ext>
            </a:extLst>
          </p:cNvPr>
          <p:cNvSpPr txBox="1"/>
          <p:nvPr/>
        </p:nvSpPr>
        <p:spPr>
          <a:xfrm rot="20253170">
            <a:off x="7221234" y="5406625"/>
            <a:ext cx="1717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мероприятия в рамках проекта «Комплексное развитие сельских территорий» </a:t>
            </a:r>
            <a:endParaRPr lang="ru-RU" sz="12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AB341B-06E7-4439-97F0-39326BA17848}"/>
              </a:ext>
            </a:extLst>
          </p:cNvPr>
          <p:cNvSpPr txBox="1"/>
          <p:nvPr/>
        </p:nvSpPr>
        <p:spPr>
          <a:xfrm rot="20050740">
            <a:off x="831635" y="5337773"/>
            <a:ext cx="20189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Строительство, содержание и ремонт автомобильных дорог Дальнеконстантиновского муниципального района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BCEC6-7C22-4E0C-B2D8-9597813C9072}"/>
              </a:ext>
            </a:extLst>
          </p:cNvPr>
          <p:cNvSpPr txBox="1"/>
          <p:nvPr/>
        </p:nvSpPr>
        <p:spPr>
          <a:xfrm rot="20277784">
            <a:off x="3195232" y="4960032"/>
            <a:ext cx="2336711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/>
              <a:t>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D551A19-9D55-4FF8-8AD1-98CC46B767C8}"/>
              </a:ext>
            </a:extLst>
          </p:cNvPr>
          <p:cNvSpPr/>
          <p:nvPr/>
        </p:nvSpPr>
        <p:spPr>
          <a:xfrm>
            <a:off x="1783697" y="3399095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432E57-6021-4FDC-9CA4-DA2F840B31CE}"/>
              </a:ext>
            </a:extLst>
          </p:cNvPr>
          <p:cNvSpPr txBox="1"/>
          <p:nvPr/>
        </p:nvSpPr>
        <p:spPr>
          <a:xfrm rot="20309052">
            <a:off x="1808883" y="3804494"/>
            <a:ext cx="2299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мероприятия, обеспечивающие возможность начала строительства детского дошкольного учреждения в </a:t>
            </a:r>
            <a:r>
              <a:rPr lang="ru-RU" sz="1200" b="1" kern="16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п.ст.Суроватиха</a:t>
            </a:r>
            <a:r>
              <a:rPr lang="ru-RU" sz="1200" b="1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200" b="1" dirty="0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2364EE7-F5D5-4FD2-9FEE-3512B631DDB0}"/>
              </a:ext>
            </a:extLst>
          </p:cNvPr>
          <p:cNvSpPr/>
          <p:nvPr/>
        </p:nvSpPr>
        <p:spPr>
          <a:xfrm rot="20466464">
            <a:off x="2538044" y="2506146"/>
            <a:ext cx="1178881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…..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D5702357-8746-427B-A8D3-C4FE6057836A}"/>
              </a:ext>
            </a:extLst>
          </p:cNvPr>
          <p:cNvSpPr/>
          <p:nvPr/>
        </p:nvSpPr>
        <p:spPr>
          <a:xfrm rot="20433105">
            <a:off x="55983" y="4553490"/>
            <a:ext cx="1537904" cy="119747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5FE79506-2209-4C07-B0ED-97F29A842646}"/>
              </a:ext>
            </a:extLst>
          </p:cNvPr>
          <p:cNvSpPr/>
          <p:nvPr/>
        </p:nvSpPr>
        <p:spPr>
          <a:xfrm rot="20009269">
            <a:off x="8164988" y="4114767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39" name="Облачко с текстом: овальное 38">
            <a:extLst>
              <a:ext uri="{FF2B5EF4-FFF2-40B4-BE49-F238E27FC236}">
                <a16:creationId xmlns:a16="http://schemas.microsoft.com/office/drawing/2014/main" id="{A34FA3F6-D2FB-48AE-BB99-3A93ADBB44FD}"/>
              </a:ext>
            </a:extLst>
          </p:cNvPr>
          <p:cNvSpPr/>
          <p:nvPr/>
        </p:nvSpPr>
        <p:spPr>
          <a:xfrm>
            <a:off x="3448434" y="2731458"/>
            <a:ext cx="1983349" cy="1007767"/>
          </a:xfrm>
          <a:prstGeom prst="wedgeEllipseCallout">
            <a:avLst>
              <a:gd name="adj1" fmla="val 49258"/>
              <a:gd name="adj2" fmla="val 65426"/>
            </a:avLst>
          </a:prstGeom>
          <a:solidFill>
            <a:schemeClr val="bg1"/>
          </a:solidFill>
          <a:ln w="76200"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2022г. – </a:t>
            </a:r>
            <a:r>
              <a:rPr lang="ru-RU" sz="1600" b="1" dirty="0">
                <a:solidFill>
                  <a:schemeClr val="tx1"/>
                </a:solidFill>
              </a:rPr>
              <a:t>9,0%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B8DCC5-DB20-46CE-91D0-6D3F1999479D}"/>
              </a:ext>
            </a:extLst>
          </p:cNvPr>
          <p:cNvSpPr txBox="1"/>
          <p:nvPr/>
        </p:nvSpPr>
        <p:spPr>
          <a:xfrm rot="20552072">
            <a:off x="-118996" y="3073357"/>
            <a:ext cx="26122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строительство газопроводов в рамках  АИП НО в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д.Юловка</a:t>
            </a: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с.Арманиха</a:t>
            </a: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д.Наченье</a:t>
            </a:r>
            <a:endParaRPr lang="ru-RU" sz="1400" b="1" dirty="0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22BDE845-8DA5-416E-ADDD-0D712CB288EA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3122A6D-8292-482A-B982-9A4170CE1A19}"/>
              </a:ext>
            </a:extLst>
          </p:cNvPr>
          <p:cNvSpPr txBox="1"/>
          <p:nvPr/>
        </p:nvSpPr>
        <p:spPr>
          <a:xfrm rot="20257941">
            <a:off x="-124557" y="4668238"/>
            <a:ext cx="20625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Переселение и Формирование КГС в рамках Национального Проекта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834CA1-7DA9-42E6-870B-B361955D04C4}"/>
              </a:ext>
            </a:extLst>
          </p:cNvPr>
          <p:cNvSpPr txBox="1"/>
          <p:nvPr/>
        </p:nvSpPr>
        <p:spPr>
          <a:xfrm rot="20431405">
            <a:off x="5090862" y="5218119"/>
            <a:ext cx="28846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Предоставление </a:t>
            </a:r>
            <a:r>
              <a:rPr lang="ru-RU" sz="1400" b="1" dirty="0" err="1">
                <a:solidFill>
                  <a:schemeClr val="tx1"/>
                </a:solidFill>
              </a:rPr>
              <a:t>соцвыплат</a:t>
            </a:r>
            <a:r>
              <a:rPr lang="ru-RU" sz="1400" b="1" dirty="0">
                <a:solidFill>
                  <a:schemeClr val="tx1"/>
                </a:solidFill>
              </a:rPr>
              <a:t> молодым семьям, гражданам при газификации домовладений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E70774C8-69EE-4E89-B2A5-22A98738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62E8924F-6C4D-4B65-8E16-761A85E55218}"/>
              </a:ext>
            </a:extLst>
          </p:cNvPr>
          <p:cNvSpPr txBox="1">
            <a:spLocks/>
          </p:cNvSpPr>
          <p:nvPr/>
        </p:nvSpPr>
        <p:spPr>
          <a:xfrm>
            <a:off x="179512" y="116632"/>
            <a:ext cx="8784976" cy="1111387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"Повышение качества жизни населения Дальнеконстантиновского муниципального района </a:t>
            </a:r>
            <a:r>
              <a:rPr lang="ru-RU" sz="1800" b="1" dirty="0">
                <a:solidFill>
                  <a:schemeClr val="tx1"/>
                </a:solidFill>
              </a:rPr>
              <a:t>Нижегородской</a:t>
            </a:r>
            <a:r>
              <a:rPr lang="ru-RU" sz="2000" b="1" dirty="0">
                <a:solidFill>
                  <a:schemeClr val="tx1"/>
                </a:solidFill>
              </a:rPr>
              <a:t> области на 2019-2024 годы"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</a:t>
            </a:r>
            <a:r>
              <a:rPr lang="en-US" sz="1600" dirty="0">
                <a:solidFill>
                  <a:schemeClr val="tx1"/>
                </a:solidFill>
              </a:rPr>
              <a:t>1</a:t>
            </a:r>
            <a:r>
              <a:rPr lang="ru-RU" sz="1600" dirty="0">
                <a:solidFill>
                  <a:schemeClr val="tx1"/>
                </a:solidFill>
              </a:rPr>
              <a:t>6.</a:t>
            </a:r>
            <a:r>
              <a:rPr lang="en-US" sz="1600" dirty="0">
                <a:solidFill>
                  <a:schemeClr val="tx1"/>
                </a:solidFill>
              </a:rPr>
              <a:t>10</a:t>
            </a:r>
            <a:r>
              <a:rPr lang="ru-RU" sz="1600" dirty="0">
                <a:solidFill>
                  <a:schemeClr val="tx1"/>
                </a:solidFill>
              </a:rPr>
              <a:t>.2018 года  №1271) 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34" y="116631"/>
            <a:ext cx="8875924" cy="676247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49303" y="6170900"/>
            <a:ext cx="2542577" cy="731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44966" y="6080839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668856"/>
              </p:ext>
            </p:extLst>
          </p:nvPr>
        </p:nvGraphicFramePr>
        <p:xfrm>
          <a:off x="138788" y="838820"/>
          <a:ext cx="8866454" cy="5669637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48115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4719242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858044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786540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43533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786540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724440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494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 (подпрограммы)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2022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% к 2021 году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2023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2024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37 178,65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85 723,90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230,6%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95 723,58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49 033,29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550228"/>
                  </a:ext>
                </a:extLst>
              </a:tr>
              <a:tr h="342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6 625,00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32 102,50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484,6%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147365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20 970,97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4194,2%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62 253,03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027932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"Социальная поддержка граждан при газификации домовладений в Дальнеконстантиновском муниципальном районе Нижегородской области"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1 428,10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1 429,90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1 429,90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258963"/>
                  </a:ext>
                </a:extLst>
              </a:tr>
              <a:tr h="4847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жильем молодых семей в Дальнеконстантиновском муниципальном районе Нижегородской области»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2 254,70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2 593,90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2 728,50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2 718,90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727425"/>
                  </a:ext>
                </a:extLst>
              </a:tr>
              <a:tr h="674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Дальнеконстантиновском муниципальном районе Нижегородской области»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10 295,70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12 700,50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123,4%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12 700,50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11 430,40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1495"/>
                  </a:ext>
                </a:extLst>
              </a:tr>
              <a:tr h="674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Дальнеконстантиновском муниципальном районе Нижегородской области"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88276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«Строительство и реконструкция (в том числе проектирование), содержание и ремонт автомобильных дорог Дальнеконстантиновского муниципального района Нижегородской области»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3 429,40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3 472,40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3 290,90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3 111,00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822035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объектов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16 465,64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098806"/>
                  </a:ext>
                </a:extLst>
              </a:tr>
              <a:tr h="459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"Проведение  мероприятий по регулированию  численности безнадзорных животных в  Дальнеконстантиновском муниципальном районе Нижегородской области"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538,80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538,80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538,80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947364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94697" y="6513312"/>
            <a:ext cx="834658" cy="30842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07" y="116631"/>
            <a:ext cx="8859381" cy="752369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68680" y="5589240"/>
            <a:ext cx="2334075" cy="1224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105107" y="4830175"/>
            <a:ext cx="1438991" cy="1183693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30580"/>
              </p:ext>
            </p:extLst>
          </p:nvPr>
        </p:nvGraphicFramePr>
        <p:xfrm>
          <a:off x="73810" y="979410"/>
          <a:ext cx="8868850" cy="494911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48209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4792039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858276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786753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43707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715230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724636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401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 (подпрограммы) продолжение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2022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% к 2021 году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2023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2024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167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2 809,91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3 249,63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115,6%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6 157,35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6 157,35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19208"/>
                  </a:ext>
                </a:extLst>
              </a:tr>
              <a:tr h="282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"Приобретение жилых помещений для предоставления гражданам, утратившим жилые помещения в результате пожара, по договорам социального найма, в Дальнеконстантиновском муниципальном районе"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121727"/>
                  </a:ext>
                </a:extLst>
              </a:tr>
              <a:tr h="417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Г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«Ремонт жилья детям-сиротам»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164,3%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39180"/>
                  </a:ext>
                </a:extLst>
              </a:tr>
              <a:tr h="293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Ж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2018-2024 годы""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6 650,24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6 907,00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103,9%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6 216,90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6 773,60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427987"/>
                  </a:ext>
                </a:extLst>
              </a:tr>
              <a:tr h="167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К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учреждений культуры Дальнеконстантиновского муниципального района Нижегородской области"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24748"/>
                  </a:ext>
                </a:extLst>
              </a:tr>
              <a:tr h="4384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М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 "Комплексное развитие сельских территорий"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347601"/>
                  </a:ext>
                </a:extLst>
              </a:tr>
              <a:tr h="438477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372540"/>
                  </a:ext>
                </a:extLst>
              </a:tr>
              <a:tr h="438477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240509"/>
                  </a:ext>
                </a:extLst>
              </a:tr>
              <a:tr h="438477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583797"/>
                  </a:ext>
                </a:extLst>
              </a:tr>
              <a:tr h="438477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343836"/>
                  </a:ext>
                </a:extLst>
              </a:tr>
              <a:tr h="438477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099997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94697" y="6513312"/>
            <a:ext cx="834658" cy="30842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007729-7963-49F1-9EAE-46ED79B57E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535" y="4839822"/>
            <a:ext cx="1684667" cy="104028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2B414C-CE87-49AA-95EA-22EFB8F4F0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405" y="5172096"/>
            <a:ext cx="1096623" cy="120056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71FFD6D-1FC4-4A39-B220-0EBEDB0C268C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4267465" y="5574336"/>
            <a:ext cx="1679828" cy="93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review-image" descr="http://culman.ru/uploads/posts/2012-11/1353134423_96300902.jpg">
            <a:hlinkClick r:id="rId11" tgtFrame="&quot;_blank&quot;"/>
            <a:extLst>
              <a:ext uri="{FF2B5EF4-FFF2-40B4-BE49-F238E27FC236}">
                <a16:creationId xmlns:a16="http://schemas.microsoft.com/office/drawing/2014/main" id="{0A488883-E1F0-44AE-9A25-55C21A539E22}"/>
              </a:ext>
            </a:extLst>
          </p:cNvPr>
          <p:cNvPicPr/>
          <p:nvPr/>
        </p:nvPicPr>
        <p:blipFill>
          <a:blip r:embed="rId12" cstate="print"/>
          <a:srcRect l="20564" t="32007" r="22165" b="19892"/>
          <a:stretch>
            <a:fillRect/>
          </a:stretch>
        </p:blipFill>
        <p:spPr bwMode="auto">
          <a:xfrm>
            <a:off x="7158126" y="539680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40229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97FEDC2-9DA5-4332-974C-BB554CCD8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223247"/>
              </p:ext>
            </p:extLst>
          </p:nvPr>
        </p:nvGraphicFramePr>
        <p:xfrm>
          <a:off x="179512" y="929888"/>
          <a:ext cx="8784977" cy="5331914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4985432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841308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560433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4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п/п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Индикатор / непосредственный результат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изм.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290672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«Газификация Дальнеконстантиновского муниципального района Нижегородской области»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b="1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654123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вновь построенных газопроводов 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389"/>
                  </a:ext>
                </a:extLst>
              </a:tr>
              <a:tr h="340957"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«Переселение граждан из аварийного жилищного фонда на территории Дальнеконстантиновского муниципального района Нижегородской области»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679614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переселенных жителей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506265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снесенных аварийных домов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дом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38786"/>
                  </a:ext>
                </a:extLst>
              </a:tr>
              <a:tr h="395458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«Социальная поддержка граждан при газификации домовладений в Дальнеконстантиновском муниципальном районе Нижегородской области»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956305"/>
                  </a:ext>
                </a:extLst>
              </a:tr>
              <a:tr h="224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получивших социальную выплату на газификацию домовладений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480609"/>
                  </a:ext>
                </a:extLst>
              </a:tr>
              <a:tr h="338439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2906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581344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Дальнеконстантиновском муниципальном районе Нижегородской области»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4360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581344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Дальнеконстантиновском муниципальном районе Нижегородской области»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680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Дальнеконстантиновском муниципальном районе Нижегородской области поставленным на учет многодетным семьям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зем. участков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425420"/>
                  </a:ext>
                </a:extLst>
              </a:tr>
            </a:tbl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Стрелка: шеврон 47">
            <a:extLst>
              <a:ext uri="{FF2B5EF4-FFF2-40B4-BE49-F238E27FC236}">
                <a16:creationId xmlns:a16="http://schemas.microsoft.com/office/drawing/2014/main" id="{AAA3CD41-2967-4394-AA72-2F6DAD179F48}"/>
              </a:ext>
            </a:extLst>
          </p:cNvPr>
          <p:cNvSpPr/>
          <p:nvPr/>
        </p:nvSpPr>
        <p:spPr>
          <a:xfrm>
            <a:off x="5552083" y="62127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6103717" y="6237312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620065" y="6237312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7129795" y="6249398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047C1222-78E6-4C13-BEF4-69A32026FDB6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1636A44-A65C-4F78-ABAB-9A4166A03F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779" y="6087083"/>
            <a:ext cx="1096717" cy="677223"/>
          </a:xfrm>
          <a:prstGeom prst="rect">
            <a:avLst/>
          </a:prstGeom>
        </p:spPr>
      </p:pic>
      <p:pic>
        <p:nvPicPr>
          <p:cNvPr id="40" name="Picture 7">
            <a:extLst>
              <a:ext uri="{FF2B5EF4-FFF2-40B4-BE49-F238E27FC236}">
                <a16:creationId xmlns:a16="http://schemas.microsoft.com/office/drawing/2014/main" id="{7E870660-33A8-49D3-AFC2-B797AF568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44300" y="6082558"/>
            <a:ext cx="799468" cy="66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88927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132503" y="6163563"/>
            <a:ext cx="1296144" cy="666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518374" y="6157301"/>
            <a:ext cx="1415038" cy="67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5684511" y="6367025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222081" y="6387346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6730852" y="6417622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7">
            <a:extLst>
              <a:ext uri="{FF2B5EF4-FFF2-40B4-BE49-F238E27FC236}">
                <a16:creationId xmlns:a16="http://schemas.microsoft.com/office/drawing/2014/main" id="{BCE3E236-2D23-470C-BE23-EF5C8AAC0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14967" y="6157301"/>
            <a:ext cx="799468" cy="66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26ADFC4-CC14-4686-874C-7EB55ACF46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90" y="6192722"/>
            <a:ext cx="1096717" cy="620649"/>
          </a:xfrm>
          <a:prstGeom prst="rect">
            <a:avLst/>
          </a:prstGeom>
        </p:spPr>
      </p:pic>
      <p:graphicFrame>
        <p:nvGraphicFramePr>
          <p:cNvPr id="41" name="Таблица 40">
            <a:extLst>
              <a:ext uri="{FF2B5EF4-FFF2-40B4-BE49-F238E27FC236}">
                <a16:creationId xmlns:a16="http://schemas.microsoft.com/office/drawing/2014/main" id="{A0CF0BAF-9400-4C81-820D-FEEF433C7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415548"/>
              </p:ext>
            </p:extLst>
          </p:nvPr>
        </p:nvGraphicFramePr>
        <p:xfrm>
          <a:off x="187245" y="920779"/>
          <a:ext cx="8784977" cy="5102793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5973095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9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№ п/п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+mn-lt"/>
                        </a:rPr>
                        <a:t>Индикатор / непосредственный результат (продолжение)</a:t>
                      </a:r>
                      <a:endParaRPr lang="ru-RU" sz="10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изм.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374233">
                <a:tc rowSpan="5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«Строительство, содержание и ремонт автомобильных дорог на территории Дальнеконстантиновского муниципального района Нижегородской области»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654123"/>
                  </a:ext>
                </a:extLst>
              </a:tr>
              <a:tr h="3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389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расчищенных автомобильных дорог в зимнее время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679614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поставленных на кадастровый учет автомобильных дорог – 100%.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376571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выполнения проектных работ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506265"/>
                  </a:ext>
                </a:extLst>
              </a:tr>
              <a:tr h="309356">
                <a:tc rowSpan="4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объектов образования Дальнеконстантиновского муниципального района Нижегородской области»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мест в дошкольных учреждениях р.п.Дальнее Константиново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14595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учебных мест п.ст.Суроватиха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121721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мест в дошкольных учреждениях п.ст.Суроватиха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174243"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«Проведение мероприятий по регулированию численности безнадзорных животных в Дальнеконстантиновском муниципальном районе Нижегородской области»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Эфтаназия безнадзорных животных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990701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Стерилизация и кастрация безнадзорных животных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150015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«Управление программой»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2136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выполненных мероприятий и показателей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9106"/>
                  </a:ext>
                </a:extLst>
              </a:tr>
              <a:tr h="158859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«Приобретение жилых помещений для предоставления гражданам, утратившим жилые помещения в результате пожара, по договорам социального найма, в Дальнеконстантиновском муниципальном районе»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3109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8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жилое помещение</a:t>
                      </a:r>
                      <a:endParaRPr lang="ru-RU" sz="8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38471"/>
                  </a:ext>
                </a:extLst>
              </a:tr>
              <a:tr h="158842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«Ремонт жилья детям-сиротам»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203175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жилых помещений, закрепленных за детьми-сиротами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8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жилое помещение</a:t>
                      </a:r>
                      <a:endParaRPr lang="ru-RU" sz="8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192039"/>
                  </a:ext>
                </a:extLst>
              </a:tr>
              <a:tr h="145233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системы водоснабжения и водоотведения»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499512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 ремонт системы водоснабжения и водоотведения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948993"/>
                  </a:ext>
                </a:extLst>
              </a:tr>
            </a:tbl>
          </a:graphicData>
        </a:graphic>
      </p:graphicFrame>
      <p:sp>
        <p:nvSpPr>
          <p:cNvPr id="42" name="Овал 41">
            <a:extLst>
              <a:ext uri="{FF2B5EF4-FFF2-40B4-BE49-F238E27FC236}">
                <a16:creationId xmlns:a16="http://schemas.microsoft.com/office/drawing/2014/main" id="{9ECF8077-77A6-43E3-902C-9E13328AF6DF}"/>
              </a:ext>
            </a:extLst>
          </p:cNvPr>
          <p:cNvSpPr/>
          <p:nvPr/>
        </p:nvSpPr>
        <p:spPr>
          <a:xfrm>
            <a:off x="8092659" y="6489979"/>
            <a:ext cx="864096" cy="2911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5114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88927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132503" y="6093296"/>
            <a:ext cx="1296144" cy="73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518374" y="6093296"/>
            <a:ext cx="1415038" cy="739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5684511" y="6367025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222081" y="6387346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6730852" y="6417622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7">
            <a:extLst>
              <a:ext uri="{FF2B5EF4-FFF2-40B4-BE49-F238E27FC236}">
                <a16:creationId xmlns:a16="http://schemas.microsoft.com/office/drawing/2014/main" id="{BCE3E236-2D23-470C-BE23-EF5C8AAC0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14967" y="6103725"/>
            <a:ext cx="799468" cy="72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26ADFC4-CC14-4686-874C-7EB55ACF46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90" y="6103726"/>
            <a:ext cx="1096717" cy="709646"/>
          </a:xfrm>
          <a:prstGeom prst="rect">
            <a:avLst/>
          </a:prstGeom>
        </p:spPr>
      </p:pic>
      <p:graphicFrame>
        <p:nvGraphicFramePr>
          <p:cNvPr id="41" name="Таблица 40">
            <a:extLst>
              <a:ext uri="{FF2B5EF4-FFF2-40B4-BE49-F238E27FC236}">
                <a16:creationId xmlns:a16="http://schemas.microsoft.com/office/drawing/2014/main" id="{A0CF0BAF-9400-4C81-820D-FEEF433C7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566647"/>
              </p:ext>
            </p:extLst>
          </p:nvPr>
        </p:nvGraphicFramePr>
        <p:xfrm>
          <a:off x="187245" y="920779"/>
          <a:ext cx="8784977" cy="3659945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5973095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9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№ п/п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+mn-lt"/>
                        </a:rPr>
                        <a:t>Индикатор / непосредственный результат (продолжение)</a:t>
                      </a:r>
                      <a:endParaRPr lang="ru-RU" sz="10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изм.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374233"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«Формирование комфортной городской среды на территории Дальнеконстантиновского муниципального района в рамках ГП «Формирование современной городской среды на территории Нижегородской области на 2018-2024 годы»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654123"/>
                  </a:ext>
                </a:extLst>
              </a:tr>
              <a:tr h="3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пространств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389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506265"/>
                  </a:ext>
                </a:extLst>
              </a:tr>
              <a:tr h="309356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учреждений культуры Дальнеконстантиновского муниципального района Нижегородской области»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выполненных мероприятий и показателей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174243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«Благоустройство придомовых территорий многоквартирных домов в населенных пунктах Дальнеконстантиновского муниципального района»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придомовых территорий многоквартирных домов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150015">
                <a:tc rowSpan="6"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b="1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«Комплексное развитие сельских территорий»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2136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разработанных проектно-сметных документаций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9106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Реализовано проектов по благоустройству сельских территорий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3109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ввода жилья, предоставляемого гражданам Российской Федерации, проживающим на сельских территориях, по договору найма жилого помещения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38471"/>
                  </a:ext>
                </a:extLst>
              </a:tr>
              <a:tr h="158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объектов, введенных в эксплуатацию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203175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приобретенных автобусов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192039"/>
                  </a:ext>
                </a:extLst>
              </a:tr>
            </a:tbl>
          </a:graphicData>
        </a:graphic>
      </p:graphicFrame>
      <p:sp>
        <p:nvSpPr>
          <p:cNvPr id="42" name="Овал 41">
            <a:extLst>
              <a:ext uri="{FF2B5EF4-FFF2-40B4-BE49-F238E27FC236}">
                <a16:creationId xmlns:a16="http://schemas.microsoft.com/office/drawing/2014/main" id="{9ECF8077-77A6-43E3-902C-9E13328AF6DF}"/>
              </a:ext>
            </a:extLst>
          </p:cNvPr>
          <p:cNvSpPr/>
          <p:nvPr/>
        </p:nvSpPr>
        <p:spPr>
          <a:xfrm>
            <a:off x="8092659" y="6489979"/>
            <a:ext cx="864096" cy="2911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139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40"/>
            <a:ext cx="8712968" cy="1424846"/>
          </a:xfrm>
          <a:gradFill>
            <a:gsLst>
              <a:gs pos="0">
                <a:schemeClr val="bg1"/>
              </a:gs>
              <a:gs pos="84000">
                <a:schemeClr val="bg1">
                  <a:lumMod val="8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Результат исполнения бюджета: </a:t>
            </a:r>
            <a:br>
              <a:rPr lang="ru-RU" sz="2800" b="1" i="1" dirty="0"/>
            </a:br>
            <a:r>
              <a:rPr lang="ru-RU" sz="2800" b="1" i="1" dirty="0"/>
              <a:t>2022 г.- дефицит бюджета 2.958,0 </a:t>
            </a:r>
            <a:r>
              <a:rPr lang="ru-RU" sz="2800" b="1" i="1" dirty="0" err="1"/>
              <a:t>тыс.руб</a:t>
            </a:r>
            <a:r>
              <a:rPr lang="ru-RU" sz="2800" b="1" i="1" dirty="0"/>
              <a:t>.; </a:t>
            </a:r>
            <a:br>
              <a:rPr lang="ru-RU" sz="2800" b="1" i="1" dirty="0"/>
            </a:br>
            <a:r>
              <a:rPr lang="ru-RU" sz="2800" b="1" i="1" dirty="0"/>
              <a:t>2023г. и 2024г.- сбалансированный бюджет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12994" y="1910364"/>
            <a:ext cx="6883371" cy="2028197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</a:p>
          <a:p>
            <a:r>
              <a:rPr lang="ru-RU" sz="1400" u="sng" dirty="0">
                <a:solidFill>
                  <a:schemeClr val="tx1"/>
                </a:solidFill>
              </a:rPr>
              <a:t>- возврат от бюджетов поселений бюджетных кредитов </a:t>
            </a:r>
            <a:r>
              <a:rPr lang="ru-RU" sz="1400" dirty="0">
                <a:solidFill>
                  <a:schemeClr val="tx1"/>
                </a:solidFill>
              </a:rPr>
              <a:t>в сумме </a:t>
            </a:r>
            <a:r>
              <a:rPr lang="ru-RU" sz="1400" b="1" dirty="0">
                <a:solidFill>
                  <a:schemeClr val="tx1"/>
                </a:solidFill>
              </a:rPr>
              <a:t>2 958,00 </a:t>
            </a:r>
            <a:r>
              <a:rPr lang="ru-RU" sz="1400" b="1" dirty="0" err="1">
                <a:solidFill>
                  <a:schemeClr val="tx1"/>
                </a:solidFill>
              </a:rPr>
              <a:t>тыс.руб</a:t>
            </a:r>
            <a:r>
              <a:rPr lang="ru-RU" sz="1400" dirty="0">
                <a:solidFill>
                  <a:schemeClr val="tx1"/>
                </a:solidFill>
              </a:rPr>
              <a:t>.;</a:t>
            </a:r>
          </a:p>
          <a:p>
            <a:r>
              <a:rPr lang="ru-RU" sz="1400" u="sng" dirty="0">
                <a:solidFill>
                  <a:schemeClr val="tx1"/>
                </a:solidFill>
              </a:rPr>
              <a:t>- 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1 000,00 тыс.рублей;</a:t>
            </a:r>
          </a:p>
          <a:p>
            <a:pPr>
              <a:buFontTx/>
              <a:buChar char="-"/>
            </a:pPr>
            <a:r>
              <a:rPr lang="ru-RU" sz="1400" u="sng" dirty="0">
                <a:solidFill>
                  <a:schemeClr val="tx1"/>
                </a:solidFill>
              </a:rPr>
              <a:t> возврат бюджетных кредитов -</a:t>
            </a:r>
            <a:r>
              <a:rPr lang="ru-RU" sz="1400" dirty="0">
                <a:solidFill>
                  <a:schemeClr val="tx1"/>
                </a:solidFill>
              </a:rPr>
              <a:t>от юридических лиц в сумме </a:t>
            </a:r>
            <a:r>
              <a:rPr lang="ru-RU" sz="1400" b="1" dirty="0">
                <a:solidFill>
                  <a:schemeClr val="tx1"/>
                </a:solidFill>
              </a:rPr>
              <a:t>46,42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540A1EC-0F50-47A4-9B10-10AA31DDB562}"/>
              </a:ext>
            </a:extLst>
          </p:cNvPr>
          <p:cNvCxnSpPr>
            <a:cxnSpLocks/>
          </p:cNvCxnSpPr>
          <p:nvPr/>
        </p:nvCxnSpPr>
        <p:spPr>
          <a:xfrm flipH="1">
            <a:off x="1855052" y="2564904"/>
            <a:ext cx="239920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id="{C6F45CFA-1C56-4E99-AF0D-DAB20B3A6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094" y="4349394"/>
            <a:ext cx="1712550" cy="91511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2023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938D1A6B-395F-4173-A9B1-72604C486BB1}"/>
              </a:ext>
            </a:extLst>
          </p:cNvPr>
          <p:cNvSpPr/>
          <p:nvPr/>
        </p:nvSpPr>
        <p:spPr>
          <a:xfrm>
            <a:off x="2122019" y="6174917"/>
            <a:ext cx="6842470" cy="43204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1 000,00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</a:rPr>
              <a:t>;</a:t>
            </a: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4">
            <a:extLst>
              <a:ext uri="{FF2B5EF4-FFF2-40B4-BE49-F238E27FC236}">
                <a16:creationId xmlns:a16="http://schemas.microsoft.com/office/drawing/2014/main" id="{6C5E6789-E5AF-4491-9956-93DEAC57D62D}"/>
              </a:ext>
            </a:extLst>
          </p:cNvPr>
          <p:cNvSpPr txBox="1">
            <a:spLocks/>
          </p:cNvSpPr>
          <p:nvPr/>
        </p:nvSpPr>
        <p:spPr>
          <a:xfrm>
            <a:off x="241555" y="5632923"/>
            <a:ext cx="1640542" cy="9452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2024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85734ED-D91C-422A-8200-269997ED249A}"/>
              </a:ext>
            </a:extLst>
          </p:cNvPr>
          <p:cNvCxnSpPr>
            <a:cxnSpLocks/>
          </p:cNvCxnSpPr>
          <p:nvPr/>
        </p:nvCxnSpPr>
        <p:spPr>
          <a:xfrm flipV="1">
            <a:off x="1855051" y="6330189"/>
            <a:ext cx="239921" cy="1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5E1BA0D-AF66-414E-98C1-46836CBEBED1}"/>
              </a:ext>
            </a:extLst>
          </p:cNvPr>
          <p:cNvCxnSpPr>
            <a:cxnSpLocks/>
          </p:cNvCxnSpPr>
          <p:nvPr/>
        </p:nvCxnSpPr>
        <p:spPr>
          <a:xfrm>
            <a:off x="1882097" y="4513555"/>
            <a:ext cx="252867" cy="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64270F48-EFE6-485E-A4AC-8D8DADA7A665}"/>
              </a:ext>
            </a:extLst>
          </p:cNvPr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74A029BA-C11F-4CE6-855B-5679897C83EA}"/>
              </a:ext>
            </a:extLst>
          </p:cNvPr>
          <p:cNvSpPr/>
          <p:nvPr/>
        </p:nvSpPr>
        <p:spPr>
          <a:xfrm>
            <a:off x="2146454" y="4326255"/>
            <a:ext cx="6821923" cy="36691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b="1" dirty="0">
                <a:solidFill>
                  <a:schemeClr val="tx1"/>
                </a:solidFill>
              </a:rPr>
              <a:t>0,00 тыс. 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39CB1A1A-9F83-4403-946E-78CE886F8067}"/>
              </a:ext>
            </a:extLst>
          </p:cNvPr>
          <p:cNvSpPr/>
          <p:nvPr/>
        </p:nvSpPr>
        <p:spPr>
          <a:xfrm>
            <a:off x="2142565" y="4841850"/>
            <a:ext cx="6863016" cy="52888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1 000,00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E43C7DE-CAD7-4F1A-94F2-18599632B627}"/>
              </a:ext>
            </a:extLst>
          </p:cNvPr>
          <p:cNvCxnSpPr>
            <a:cxnSpLocks/>
          </p:cNvCxnSpPr>
          <p:nvPr/>
        </p:nvCxnSpPr>
        <p:spPr>
          <a:xfrm flipH="1">
            <a:off x="1902644" y="4982867"/>
            <a:ext cx="192328" cy="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id="{8E8FA093-4C64-4C49-AB1F-04B67A091046}"/>
              </a:ext>
            </a:extLst>
          </p:cNvPr>
          <p:cNvSpPr/>
          <p:nvPr/>
        </p:nvSpPr>
        <p:spPr>
          <a:xfrm>
            <a:off x="2142565" y="5693589"/>
            <a:ext cx="6821923" cy="32058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b="1" dirty="0">
                <a:solidFill>
                  <a:schemeClr val="tx1"/>
                </a:solidFill>
              </a:rPr>
              <a:t>0,00 тыс. 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F81AEAE-FEAC-406E-A9A9-8C6B41CABFD4}"/>
              </a:ext>
            </a:extLst>
          </p:cNvPr>
          <p:cNvCxnSpPr>
            <a:cxnSpLocks/>
          </p:cNvCxnSpPr>
          <p:nvPr/>
        </p:nvCxnSpPr>
        <p:spPr>
          <a:xfrm flipV="1">
            <a:off x="1902644" y="5839638"/>
            <a:ext cx="239921" cy="1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4">
            <a:extLst>
              <a:ext uri="{FF2B5EF4-FFF2-40B4-BE49-F238E27FC236}">
                <a16:creationId xmlns:a16="http://schemas.microsoft.com/office/drawing/2014/main" id="{FD4D48E0-F9A2-41CB-8A2A-6EF19672C6DC}"/>
              </a:ext>
            </a:extLst>
          </p:cNvPr>
          <p:cNvSpPr/>
          <p:nvPr/>
        </p:nvSpPr>
        <p:spPr>
          <a:xfrm>
            <a:off x="263740" y="2070809"/>
            <a:ext cx="1628322" cy="11166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2022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0864" y="150239"/>
            <a:ext cx="8982272" cy="722581"/>
          </a:xfrm>
          <a:gradFill>
            <a:gsLst>
              <a:gs pos="0">
                <a:schemeClr val="bg1"/>
              </a:gs>
              <a:gs pos="84000">
                <a:schemeClr val="bg1">
                  <a:lumMod val="8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Муниципальный долг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 регламентируется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234308637"/>
              </p:ext>
            </p:extLst>
          </p:nvPr>
        </p:nvGraphicFramePr>
        <p:xfrm>
          <a:off x="80864" y="3149812"/>
          <a:ext cx="4464496" cy="3303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Содержимое 7"/>
          <p:cNvSpPr txBox="1">
            <a:spLocks/>
          </p:cNvSpPr>
          <p:nvPr/>
        </p:nvSpPr>
        <p:spPr>
          <a:xfrm>
            <a:off x="251520" y="872820"/>
            <a:ext cx="8587680" cy="1445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Концепцией управления муниципальным долгом в Дальнеконстантиновском муниципальном районе Нижегородской области на период до 2025 года, утвержденной постановлением администрации Дальнеконстантиновского муниципального района  от 07.10.2020 № 958,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23 решения Земского собрания «О проекте бюджета Дальнеконстантиновского муниципального района на 2022 год и плановый период 2023 и 2024 годов».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одержимое 7">
            <a:extLst>
              <a:ext uri="{FF2B5EF4-FFF2-40B4-BE49-F238E27FC236}">
                <a16:creationId xmlns:a16="http://schemas.microsoft.com/office/drawing/2014/main" id="{0FF80756-389F-417C-BF94-AAD07B9D99F0}"/>
              </a:ext>
            </a:extLst>
          </p:cNvPr>
          <p:cNvSpPr txBox="1">
            <a:spLocks/>
          </p:cNvSpPr>
          <p:nvPr/>
        </p:nvSpPr>
        <p:spPr>
          <a:xfrm>
            <a:off x="80865" y="2317890"/>
            <a:ext cx="8982272" cy="664451"/>
          </a:xfrm>
          <a:prstGeom prst="rect">
            <a:avLst/>
          </a:prstGeom>
          <a:gradFill>
            <a:gsLst>
              <a:gs pos="4000">
                <a:schemeClr val="bg1"/>
              </a:gs>
              <a:gs pos="38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/>
              <a:t>Верхний предел муниципального внутреннего долга на 1 января 2023 года установлен в размере </a:t>
            </a:r>
            <a:r>
              <a:rPr lang="ru-RU" b="1" dirty="0"/>
              <a:t>35.898.242,00 рублей, </a:t>
            </a:r>
            <a:r>
              <a:rPr lang="ru-RU" dirty="0"/>
              <a:t>  </a:t>
            </a:r>
            <a:endParaRPr lang="ru-RU" sz="1400" b="1" dirty="0"/>
          </a:p>
        </p:txBody>
      </p:sp>
      <p:sp>
        <p:nvSpPr>
          <p:cNvPr id="18" name="Содержимое 7">
            <a:extLst>
              <a:ext uri="{FF2B5EF4-FFF2-40B4-BE49-F238E27FC236}">
                <a16:creationId xmlns:a16="http://schemas.microsoft.com/office/drawing/2014/main" id="{B7184605-78FB-4804-B6B6-C2098F7C80D9}"/>
              </a:ext>
            </a:extLst>
          </p:cNvPr>
          <p:cNvSpPr txBox="1">
            <a:spLocks/>
          </p:cNvSpPr>
          <p:nvPr/>
        </p:nvSpPr>
        <p:spPr>
          <a:xfrm>
            <a:off x="4546001" y="2713678"/>
            <a:ext cx="4517775" cy="3590961"/>
          </a:xfrm>
          <a:prstGeom prst="rect">
            <a:avLst/>
          </a:prstGeom>
          <a:gradFill>
            <a:gsLst>
              <a:gs pos="4000">
                <a:schemeClr val="bg1"/>
              </a:gs>
              <a:gs pos="38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1" algn="just">
              <a:spcBef>
                <a:spcPct val="20000"/>
              </a:spcBef>
            </a:pPr>
            <a:r>
              <a:rPr lang="ru-RU" sz="1200" dirty="0"/>
              <a:t> </a:t>
            </a:r>
            <a:r>
              <a:rPr lang="ru-RU" sz="1400" b="1" dirty="0"/>
              <a:t>Следовательно, </a:t>
            </a:r>
          </a:p>
          <a:p>
            <a:pPr lvl="1" algn="just">
              <a:spcBef>
                <a:spcPct val="20000"/>
              </a:spcBef>
            </a:pPr>
            <a:r>
              <a:rPr lang="ru-RU" sz="2400" b="1" i="1" dirty="0"/>
              <a:t>МУНИЦИПАЛЬНЫЙ ДОЛГ </a:t>
            </a:r>
            <a:r>
              <a:rPr lang="ru-RU" sz="1400" b="1" i="1" dirty="0"/>
              <a:t> </a:t>
            </a:r>
          </a:p>
          <a:p>
            <a:pPr lvl="1" algn="just">
              <a:spcBef>
                <a:spcPct val="20000"/>
              </a:spcBef>
            </a:pPr>
            <a:r>
              <a:rPr lang="ru-RU" sz="2000" b="1" i="1" dirty="0"/>
              <a:t>соответствует ограничениям</a:t>
            </a:r>
            <a:r>
              <a:rPr lang="ru-RU" sz="1400" b="1" dirty="0"/>
              <a:t>, </a:t>
            </a:r>
            <a:r>
              <a:rPr lang="ru-RU" sz="1400" dirty="0"/>
              <a:t>установленным Решением о бюджете  и </a:t>
            </a:r>
            <a:r>
              <a:rPr lang="ru-RU" sz="1400" b="1" dirty="0">
                <a:solidFill>
                  <a:schemeClr val="tx1"/>
                </a:solidFill>
              </a:rPr>
              <a:t>на начало 2022 </a:t>
            </a:r>
            <a:r>
              <a:rPr lang="ru-RU" sz="1400" dirty="0">
                <a:solidFill>
                  <a:schemeClr val="tx1"/>
                </a:solidFill>
              </a:rPr>
              <a:t>года составляет </a:t>
            </a:r>
            <a:r>
              <a:rPr lang="ru-RU" sz="1400" b="1" dirty="0">
                <a:solidFill>
                  <a:srgbClr val="FF0000"/>
                </a:solidFill>
              </a:rPr>
              <a:t>0,0%</a:t>
            </a:r>
            <a:r>
              <a:rPr lang="ru-RU" sz="1400" dirty="0">
                <a:solidFill>
                  <a:schemeClr val="tx1"/>
                </a:solidFill>
              </a:rPr>
              <a:t> 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1400" b="1" dirty="0">
                <a:solidFill>
                  <a:schemeClr val="tx1"/>
                </a:solidFill>
              </a:rPr>
              <a:t>на конец 2022 года – </a:t>
            </a:r>
            <a:r>
              <a:rPr lang="ru-RU" sz="1400" b="1" dirty="0">
                <a:solidFill>
                  <a:srgbClr val="FF0000"/>
                </a:solidFill>
              </a:rPr>
              <a:t>0,0%, </a:t>
            </a:r>
            <a:r>
              <a:rPr lang="ru-RU" sz="1400" b="1" dirty="0">
                <a:solidFill>
                  <a:schemeClr val="tx1"/>
                </a:solidFill>
              </a:rPr>
              <a:t>данные показатели свидетельствуют о его безопасном уровне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endParaRPr kumimoji="0" lang="ru-RU" sz="1400" b="0" i="0" u="non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DF40ABE-50CE-4EEE-8F6E-DB6DAD721E9F}"/>
              </a:ext>
            </a:extLst>
          </p:cNvPr>
          <p:cNvSpPr/>
          <p:nvPr/>
        </p:nvSpPr>
        <p:spPr>
          <a:xfrm>
            <a:off x="4694415" y="3819273"/>
            <a:ext cx="288032" cy="299809"/>
          </a:xfrm>
          <a:prstGeom prst="ellipse">
            <a:avLst/>
          </a:prstGeom>
          <a:gradFill>
            <a:gsLst>
              <a:gs pos="0">
                <a:srgbClr val="C00000"/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ручное управление 19">
            <a:extLst>
              <a:ext uri="{FF2B5EF4-FFF2-40B4-BE49-F238E27FC236}">
                <a16:creationId xmlns:a16="http://schemas.microsoft.com/office/drawing/2014/main" id="{C0267E6C-0B5E-4A0E-BCC5-0E93010B9F6B}"/>
              </a:ext>
            </a:extLst>
          </p:cNvPr>
          <p:cNvSpPr/>
          <p:nvPr/>
        </p:nvSpPr>
        <p:spPr>
          <a:xfrm>
            <a:off x="4660792" y="2949067"/>
            <a:ext cx="365939" cy="720080"/>
          </a:xfrm>
          <a:prstGeom prst="flowChartManualOperation">
            <a:avLst/>
          </a:prstGeom>
          <a:gradFill>
            <a:gsLst>
              <a:gs pos="35000">
                <a:srgbClr val="C00000"/>
              </a:gs>
              <a:gs pos="92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одержимое 7">
            <a:extLst>
              <a:ext uri="{FF2B5EF4-FFF2-40B4-BE49-F238E27FC236}">
                <a16:creationId xmlns:a16="http://schemas.microsoft.com/office/drawing/2014/main" id="{BE46FE95-8770-4362-928C-27FAA664A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277" y="3437726"/>
            <a:ext cx="828096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200" dirty="0"/>
              <a:t>Тыс.руб.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682944"/>
            <a:ext cx="4105564" cy="96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902871" y="5323348"/>
            <a:ext cx="3212960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endParaRPr lang="ru-RU" sz="11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endParaRPr lang="ru-RU" sz="1200" i="1" u="sng" dirty="0">
              <a:solidFill>
                <a:schemeClr val="tx1"/>
              </a:solidFill>
            </a:endParaRP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5122369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62073" y="5311282"/>
            <a:ext cx="1688938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Администрация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8- 83168-51285, 8-83168-51106ф Управление финансов</a:t>
            </a:r>
          </a:p>
        </p:txBody>
      </p:sp>
      <p:pic>
        <p:nvPicPr>
          <p:cNvPr id="11" name="Рисунок 10" descr="SVG Бесплатные фото и векторы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08843" y="5734089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8197353" y="633793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  <a:r>
              <a:rPr lang="en-US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0363" y="1596178"/>
            <a:ext cx="5070813" cy="3674651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tx1"/>
                </a:solidFill>
              </a:rPr>
              <a:t>                    </a:t>
            </a:r>
          </a:p>
          <a:p>
            <a:r>
              <a:rPr lang="ru-RU" sz="1300" b="1" dirty="0">
                <a:solidFill>
                  <a:schemeClr val="tx1"/>
                </a:solidFill>
              </a:rPr>
              <a:t>                  Адреса официальных сайтов:</a:t>
            </a:r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Администрация Дальнеконстантиновского муниципального района   (включая структурные подразделения) </a:t>
            </a:r>
            <a:r>
              <a:rPr lang="en-US" sz="1300" u="sng" dirty="0">
                <a:solidFill>
                  <a:srgbClr val="0000FF"/>
                </a:solidFill>
              </a:rPr>
              <a:t>https://dknnov.nubex.</a:t>
            </a:r>
            <a:r>
              <a:rPr lang="ru-RU" sz="1300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Управление финансов администрации Дальнеконстантиновского муниципального района </a:t>
            </a:r>
            <a:r>
              <a:rPr lang="en-US" sz="1300" u="sng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https://dknnov.nubex.ru/4796/4921/5022/</a:t>
            </a:r>
            <a:r>
              <a:rPr lang="ru-RU" sz="1300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</a:t>
            </a:r>
            <a:r>
              <a:rPr lang="en-US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https://dknnov.nubex.ru/4796/4921/5022/5042/</a:t>
            </a:r>
            <a:r>
              <a:rPr lang="ru-RU" sz="1300" u="sng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</a:t>
            </a:r>
            <a:endParaRPr lang="en-US" sz="1300" u="sng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3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http://gu.nnov.ru/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300" dirty="0">
                <a:solidFill>
                  <a:srgbClr val="0000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http://www.goszakaz.nnov.ru/index.html 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300" dirty="0">
                <a:solidFill>
                  <a:srgbClr val="0000FF"/>
                </a:solidFill>
                <a:hlinkClick r:id="rId12"/>
              </a:rPr>
              <a:t>http://bus.gov.ru/public/home.html </a:t>
            </a:r>
            <a:endParaRPr lang="ru-RU" sz="1300" dirty="0">
              <a:solidFill>
                <a:srgbClr val="0000FF"/>
              </a:solidFill>
            </a:endParaRPr>
          </a:p>
          <a:p>
            <a:endParaRPr lang="ru-RU" sz="1300" dirty="0"/>
          </a:p>
        </p:txBody>
      </p:sp>
      <p:pic>
        <p:nvPicPr>
          <p:cNvPr id="17" name="Рисунок 16" descr="Знак EC06 Телефон связи с медицинским пунктом (скорой медицинской помощью) (размер 200х200) фотолюминисцентный - ССР">
            <a:extLst>
              <a:ext uri="{FF2B5EF4-FFF2-40B4-BE49-F238E27FC236}">
                <a16:creationId xmlns:a16="http://schemas.microsoft.com/office/drawing/2014/main" id="{F30688F6-B120-4DF6-AB80-A234983D708B}"/>
              </a:ext>
            </a:extLst>
          </p:cNvPr>
          <p:cNvPicPr/>
          <p:nvPr/>
        </p:nvPicPr>
        <p:blipFill>
          <a:blip r:embed="rId1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9512" y="5096926"/>
            <a:ext cx="329315" cy="41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42FD8A-8399-41F7-9AC3-51AABD74A8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96770" y="1335759"/>
            <a:ext cx="3432350" cy="2981644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C33DD192-EAE4-4C4E-AA39-798ED7CC4BB6}"/>
              </a:ext>
            </a:extLst>
          </p:cNvPr>
          <p:cNvSpPr txBox="1">
            <a:spLocks/>
          </p:cNvSpPr>
          <p:nvPr/>
        </p:nvSpPr>
        <p:spPr>
          <a:xfrm>
            <a:off x="253433" y="88020"/>
            <a:ext cx="8808015" cy="108511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i="1" dirty="0">
                <a:solidFill>
                  <a:schemeClr val="tx1"/>
                </a:solidFill>
              </a:rPr>
              <a:t>Хотите больше узнать о принятом Решении или другую информацию по бюджету?  </a:t>
            </a:r>
          </a:p>
          <a:p>
            <a:r>
              <a:rPr lang="ru-RU" sz="1800" i="1" dirty="0">
                <a:solidFill>
                  <a:schemeClr val="tx1"/>
                </a:solidFill>
              </a:rPr>
              <a:t>Её можно найти на официальном сайте администрации на странице Управления финансов в соответствующем периоде информации о бюджете</a:t>
            </a:r>
            <a:r>
              <a:rPr lang="en-US" sz="1800" i="1" dirty="0">
                <a:solidFill>
                  <a:srgbClr val="0000FF"/>
                </a:solidFill>
              </a:rPr>
              <a:t> </a:t>
            </a:r>
          </a:p>
          <a:p>
            <a:r>
              <a:rPr lang="en-US" sz="1800" i="1" u="sng" dirty="0">
                <a:solidFill>
                  <a:srgbClr val="0000FF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https://dknnov.nubex.ru/4796/4921/5022/5036/</a:t>
            </a:r>
            <a:endParaRPr lang="ru-RU" sz="1800" b="1" i="1" u="sng" dirty="0">
              <a:solidFill>
                <a:srgbClr val="0000FF"/>
              </a:solidFill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E43AB662-8336-411F-9ACE-50E27A953EB1}"/>
              </a:ext>
            </a:extLst>
          </p:cNvPr>
          <p:cNvSpPr txBox="1">
            <a:spLocks/>
          </p:cNvSpPr>
          <p:nvPr/>
        </p:nvSpPr>
        <p:spPr>
          <a:xfrm>
            <a:off x="253823" y="1182140"/>
            <a:ext cx="8808015" cy="30907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/>
              <a:t>                 Еще открытые муниципальные информационные ресурсы:</a:t>
            </a:r>
          </a:p>
        </p:txBody>
      </p:sp>
      <p:pic>
        <p:nvPicPr>
          <p:cNvPr id="19" name="Рисунок 18" descr="7.Dom_sovetov.jpg - [01.07.2011 14:02:38]">
            <a:extLst>
              <a:ext uri="{FF2B5EF4-FFF2-40B4-BE49-F238E27FC236}">
                <a16:creationId xmlns:a16="http://schemas.microsoft.com/office/drawing/2014/main" id="{27D7B2B1-75C8-4DC3-B2F6-A776F65DCCC1}"/>
              </a:ext>
            </a:extLst>
          </p:cNvPr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012160" y="3861048"/>
            <a:ext cx="2891640" cy="222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кругленный прямоугольник 7">
            <a:extLst>
              <a:ext uri="{FF2B5EF4-FFF2-40B4-BE49-F238E27FC236}">
                <a16:creationId xmlns:a16="http://schemas.microsoft.com/office/drawing/2014/main" id="{FA99E9F8-804F-4B7A-9DA1-326D810B0B8D}"/>
              </a:ext>
            </a:extLst>
          </p:cNvPr>
          <p:cNvSpPr/>
          <p:nvPr/>
        </p:nvSpPr>
        <p:spPr>
          <a:xfrm>
            <a:off x="5077489" y="3303464"/>
            <a:ext cx="3983959" cy="840487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7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8"/>
              </a:rPr>
              <a:t>dkbudget@inbox.ru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23" name="Рисунок 22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id="{34382D48-F39C-4ECC-9EB2-D8080C1F3748}"/>
              </a:ext>
            </a:extLst>
          </p:cNvPr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43007" y="766720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85992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13530</TotalTime>
  <Words>10359</Words>
  <Application>Microsoft Office PowerPoint</Application>
  <PresentationFormat>Экран (4:3)</PresentationFormat>
  <Paragraphs>2578</Paragraphs>
  <Slides>55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1" baseType="lpstr">
      <vt:lpstr>Arial</vt:lpstr>
      <vt:lpstr>Arial Unicode MS</vt:lpstr>
      <vt:lpstr>Calibri</vt:lpstr>
      <vt:lpstr>Times New Roman</vt:lpstr>
      <vt:lpstr>Trebuchet MS</vt:lpstr>
      <vt:lpstr>Тема Office</vt:lpstr>
      <vt:lpstr>Презентация PowerPoint</vt:lpstr>
      <vt:lpstr>Что такое… «Бюджет для граждан»? </vt:lpstr>
      <vt:lpstr>Для чего проводятся Публичные слушания…?</vt:lpstr>
      <vt:lpstr> Бюджет –  </vt:lpstr>
      <vt:lpstr> Бюджет…бюджет…бюджет… </vt:lpstr>
      <vt:lpstr>ДОХОДЫ БЮДЖЕТА- из чего они складываются ?</vt:lpstr>
      <vt:lpstr>Какие налоги уплачивают жители  Нижегородской области</vt:lpstr>
      <vt:lpstr>Как распределяются РАСХОДЫ по основным функциям</vt:lpstr>
      <vt:lpstr>По разделам (подразделам) функциональной структуры:</vt:lpstr>
      <vt:lpstr>Презентация PowerPoint</vt:lpstr>
      <vt:lpstr> </vt:lpstr>
      <vt:lpstr>Каковы основные направления бюджетной  и налоговой политики Дальнеконстантиновского муниципального района на 2022-2024 годы</vt:lpstr>
      <vt:lpstr>Как происходит составление бюджета Дальнеконстантиновского муниципального района</vt:lpstr>
      <vt:lpstr>Современные подходы  к формированию бюджетов:</vt:lpstr>
      <vt:lpstr>Современные подходы  к формированию бюджетов:</vt:lpstr>
      <vt:lpstr>Презентация PowerPoint</vt:lpstr>
      <vt:lpstr>Презентация PowerPoint</vt:lpstr>
      <vt:lpstr>Какова динамика показателей социально-экономического развития района</vt:lpstr>
      <vt:lpstr> Основные параметры бюджетного планирования Дальнеконстантиновского муниципального района  </vt:lpstr>
      <vt:lpstr>Сколько доходов поступает в бюджет  муниципального района</vt:lpstr>
      <vt:lpstr> Из каких поступлений формируется бюджет муниципального района </vt:lpstr>
      <vt:lpstr> Налоговые доходы                    </vt:lpstr>
      <vt:lpstr>Как зачисляются налоги на территории области</vt:lpstr>
      <vt:lpstr>Неналоговые доходы</vt:lpstr>
      <vt:lpstr>Безвозмездные поступления от других бюджетов                       </vt:lpstr>
      <vt:lpstr>Особенности формирования бюджета Дальнеконстантиновского муниципального района</vt:lpstr>
      <vt:lpstr>Принципы и подходы к формированию расходов местного бюджета определены в соответствии с:</vt:lpstr>
      <vt:lpstr>Презентация PowerPoint</vt:lpstr>
      <vt:lpstr>Презентация PowerPoint</vt:lpstr>
      <vt:lpstr>Функциональная структура расходов (без УУ), тыс.руб.</vt:lpstr>
      <vt:lpstr>Функциональная структура расходов (без УУ), тыс.руб. (продолжение)</vt:lpstr>
      <vt:lpstr>Как распределены расходы местного бюджета в рамках программ (без УУ)</vt:lpstr>
      <vt:lpstr>Программные расходы местного бюджета 2020-2024 годов (без УУ) </vt:lpstr>
      <vt:lpstr>Программные расходы местного бюджета 2020-2024 г. (без УУ) (продолжение) </vt:lpstr>
      <vt:lpstr>Непрограммные расходы 2022-2024 г. (без УУ) </vt:lpstr>
      <vt:lpstr>Детализация непрограммных расходов 2022 года: (продолжение)</vt:lpstr>
      <vt:lpstr>Презентация PowerPoint</vt:lpstr>
      <vt:lpstr>Презентация PowerPoint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Результат исполнения бюджета:  2022 г.- дефицит бюджета 2.958,0 тыс.руб.;  2023г. и 2024г.- сбалансированный бюджет</vt:lpstr>
      <vt:lpstr>Муниципальный долг Дальнеконстантиновского муниципального района регламентируется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Наталия Парамонова</cp:lastModifiedBy>
  <cp:revision>1189</cp:revision>
  <cp:lastPrinted>2021-12-07T09:48:55Z</cp:lastPrinted>
  <dcterms:created xsi:type="dcterms:W3CDTF">2014-12-11T17:53:07Z</dcterms:created>
  <dcterms:modified xsi:type="dcterms:W3CDTF">2023-04-04T14:18:20Z</dcterms:modified>
</cp:coreProperties>
</file>